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4" r:id="rId1"/>
  </p:sldMasterIdLst>
  <p:notesMasterIdLst>
    <p:notesMasterId r:id="rId92"/>
  </p:notesMasterIdLst>
  <p:sldIdLst>
    <p:sldId id="335" r:id="rId2"/>
    <p:sldId id="256" r:id="rId3"/>
    <p:sldId id="260" r:id="rId4"/>
    <p:sldId id="371" r:id="rId5"/>
    <p:sldId id="261" r:id="rId6"/>
    <p:sldId id="336" r:id="rId7"/>
    <p:sldId id="262" r:id="rId8"/>
    <p:sldId id="337" r:id="rId9"/>
    <p:sldId id="263" r:id="rId10"/>
    <p:sldId id="338" r:id="rId11"/>
    <p:sldId id="375" r:id="rId12"/>
    <p:sldId id="264" r:id="rId13"/>
    <p:sldId id="339" r:id="rId14"/>
    <p:sldId id="265" r:id="rId15"/>
    <p:sldId id="340" r:id="rId16"/>
    <p:sldId id="266" r:id="rId17"/>
    <p:sldId id="287" r:id="rId18"/>
    <p:sldId id="267" r:id="rId19"/>
    <p:sldId id="341" r:id="rId20"/>
    <p:sldId id="268" r:id="rId21"/>
    <p:sldId id="269" r:id="rId22"/>
    <p:sldId id="342" r:id="rId23"/>
    <p:sldId id="270" r:id="rId24"/>
    <p:sldId id="343" r:id="rId25"/>
    <p:sldId id="271" r:id="rId26"/>
    <p:sldId id="344" r:id="rId27"/>
    <p:sldId id="272" r:id="rId28"/>
    <p:sldId id="345" r:id="rId29"/>
    <p:sldId id="273" r:id="rId30"/>
    <p:sldId id="346" r:id="rId31"/>
    <p:sldId id="275" r:id="rId32"/>
    <p:sldId id="372" r:id="rId33"/>
    <p:sldId id="276" r:id="rId34"/>
    <p:sldId id="277" r:id="rId35"/>
    <p:sldId id="347" r:id="rId36"/>
    <p:sldId id="278" r:id="rId37"/>
    <p:sldId id="348" r:id="rId38"/>
    <p:sldId id="279" r:id="rId39"/>
    <p:sldId id="349" r:id="rId40"/>
    <p:sldId id="280" r:id="rId41"/>
    <p:sldId id="350" r:id="rId42"/>
    <p:sldId id="281" r:id="rId43"/>
    <p:sldId id="351" r:id="rId44"/>
    <p:sldId id="282" r:id="rId45"/>
    <p:sldId id="352" r:id="rId46"/>
    <p:sldId id="283" r:id="rId47"/>
    <p:sldId id="284" r:id="rId48"/>
    <p:sldId id="353" r:id="rId49"/>
    <p:sldId id="288" r:id="rId50"/>
    <p:sldId id="354" r:id="rId51"/>
    <p:sldId id="289" r:id="rId52"/>
    <p:sldId id="290" r:id="rId53"/>
    <p:sldId id="291" r:id="rId54"/>
    <p:sldId id="355" r:id="rId55"/>
    <p:sldId id="292" r:id="rId56"/>
    <p:sldId id="356" r:id="rId57"/>
    <p:sldId id="293" r:id="rId58"/>
    <p:sldId id="357" r:id="rId59"/>
    <p:sldId id="294" r:id="rId60"/>
    <p:sldId id="358" r:id="rId61"/>
    <p:sldId id="295" r:id="rId62"/>
    <p:sldId id="296" r:id="rId63"/>
    <p:sldId id="297" r:id="rId64"/>
    <p:sldId id="359" r:id="rId65"/>
    <p:sldId id="298" r:id="rId66"/>
    <p:sldId id="360" r:id="rId67"/>
    <p:sldId id="299" r:id="rId68"/>
    <p:sldId id="361" r:id="rId69"/>
    <p:sldId id="373" r:id="rId70"/>
    <p:sldId id="369" r:id="rId71"/>
    <p:sldId id="300" r:id="rId72"/>
    <p:sldId id="362" r:id="rId73"/>
    <p:sldId id="301" r:id="rId74"/>
    <p:sldId id="364" r:id="rId75"/>
    <p:sldId id="363" r:id="rId76"/>
    <p:sldId id="302" r:id="rId77"/>
    <p:sldId id="365" r:id="rId78"/>
    <p:sldId id="303" r:id="rId79"/>
    <p:sldId id="366" r:id="rId80"/>
    <p:sldId id="304" r:id="rId81"/>
    <p:sldId id="367" r:id="rId82"/>
    <p:sldId id="305" r:id="rId83"/>
    <p:sldId id="306" r:id="rId84"/>
    <p:sldId id="307" r:id="rId85"/>
    <p:sldId id="368" r:id="rId86"/>
    <p:sldId id="370" r:id="rId87"/>
    <p:sldId id="308" r:id="rId88"/>
    <p:sldId id="316" r:id="rId89"/>
    <p:sldId id="317" r:id="rId90"/>
    <p:sldId id="374" r:id="rId9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53" autoAdjust="0"/>
    <p:restoredTop sz="94714" autoAdjust="0"/>
  </p:normalViewPr>
  <p:slideViewPr>
    <p:cSldViewPr>
      <p:cViewPr varScale="1">
        <p:scale>
          <a:sx n="69" d="100"/>
          <a:sy n="69" d="100"/>
        </p:scale>
        <p:origin x="1386" y="0"/>
      </p:cViewPr>
      <p:guideLst>
        <p:guide orient="horz" pos="2160"/>
        <p:guide pos="2880"/>
      </p:guideLst>
    </p:cSldViewPr>
  </p:slideViewPr>
  <p:outlineViewPr>
    <p:cViewPr>
      <p:scale>
        <a:sx n="33" d="100"/>
        <a:sy n="33" d="100"/>
      </p:scale>
      <p:origin x="0" y="13392"/>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theme" Target="theme/theme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notesMaster" Target="notesMasters/notesMaster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2282E3D-FFCE-422B-AED8-0A68BA02B2A0}"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777726F9-0F94-4AAE-841A-CF47391CDFEA}">
      <dgm:prSet/>
      <dgm:spPr>
        <a:solidFill>
          <a:schemeClr val="accent1">
            <a:lumMod val="50000"/>
          </a:schemeClr>
        </a:solidFill>
        <a:scene3d>
          <a:camera prst="orthographicFront"/>
          <a:lightRig rig="threePt" dir="t"/>
        </a:scene3d>
        <a:sp3d>
          <a:bevelT prst="convex"/>
        </a:sp3d>
      </dgm:spPr>
      <dgm:t>
        <a:bodyPr/>
        <a:lstStyle/>
        <a:p>
          <a:pPr algn="r"/>
          <a:r>
            <a:rPr lang="fa-IR" b="1" dirty="0" smtClean="0">
              <a:solidFill>
                <a:schemeClr val="accent1">
                  <a:lumMod val="20000"/>
                  <a:lumOff val="80000"/>
                </a:schemeClr>
              </a:solidFill>
              <a:effectLst>
                <a:outerShdw blurRad="38100" dist="38100" dir="2700000" algn="tl">
                  <a:srgbClr val="000000">
                    <a:alpha val="43137"/>
                  </a:srgbClr>
                </a:outerShdw>
              </a:effectLst>
              <a:latin typeface="Arial" charset="0"/>
              <a:cs typeface="B Nazanin" panose="00000400000000000000" pitchFamily="2" charset="-78"/>
            </a:rPr>
            <a:t> فرض شخصیت حسابداری</a:t>
          </a:r>
          <a:endParaRPr lang="fa-IR" b="1" dirty="0" smtClean="0">
            <a:solidFill>
              <a:schemeClr val="accent1">
                <a:lumMod val="20000"/>
                <a:lumOff val="80000"/>
              </a:schemeClr>
            </a:solidFill>
            <a:effectLst>
              <a:outerShdw blurRad="38100" dist="38100" dir="2700000" algn="tl">
                <a:srgbClr val="000000">
                  <a:alpha val="43137"/>
                </a:srgbClr>
              </a:outerShdw>
            </a:effectLst>
            <a:latin typeface="Arial" charset="0"/>
            <a:cs typeface="B Nazanin" panose="00000400000000000000" pitchFamily="2" charset="-78"/>
          </a:endParaRPr>
        </a:p>
      </dgm:t>
    </dgm:pt>
    <dgm:pt modelId="{05680B22-9BAE-4EED-9095-2ED91F5055F7}" type="parTrans" cxnId="{2E861521-8BCD-412B-89B5-A480DA7E61A9}">
      <dgm:prSet/>
      <dgm:spPr/>
      <dgm:t>
        <a:bodyPr/>
        <a:lstStyle/>
        <a:p>
          <a:pPr algn="r"/>
          <a:endParaRPr lang="en-US"/>
        </a:p>
      </dgm:t>
    </dgm:pt>
    <dgm:pt modelId="{9CFF4BFE-D154-4609-B341-05E85545742B}" type="sibTrans" cxnId="{2E861521-8BCD-412B-89B5-A480DA7E61A9}">
      <dgm:prSet/>
      <dgm:spPr/>
      <dgm:t>
        <a:bodyPr/>
        <a:lstStyle/>
        <a:p>
          <a:pPr algn="r"/>
          <a:endParaRPr lang="en-US"/>
        </a:p>
      </dgm:t>
    </dgm:pt>
    <dgm:pt modelId="{FC3199ED-0375-401B-8EE3-E14B7A5321DA}">
      <dgm:prSet/>
      <dgm:spPr>
        <a:solidFill>
          <a:schemeClr val="accent1">
            <a:lumMod val="50000"/>
          </a:schemeClr>
        </a:solidFill>
        <a:scene3d>
          <a:camera prst="orthographicFront"/>
          <a:lightRig rig="threePt" dir="t"/>
        </a:scene3d>
        <a:sp3d>
          <a:bevelT prst="convex"/>
        </a:sp3d>
      </dgm:spPr>
      <dgm:t>
        <a:bodyPr/>
        <a:lstStyle/>
        <a:p>
          <a:pPr algn="r"/>
          <a:r>
            <a:rPr lang="fa-IR" b="1" dirty="0" smtClean="0">
              <a:solidFill>
                <a:schemeClr val="accent1">
                  <a:lumMod val="20000"/>
                  <a:lumOff val="80000"/>
                </a:schemeClr>
              </a:solidFill>
              <a:effectLst>
                <a:outerShdw blurRad="38100" dist="38100" dir="2700000" algn="tl">
                  <a:srgbClr val="000000">
                    <a:alpha val="43137"/>
                  </a:srgbClr>
                </a:outerShdw>
              </a:effectLst>
              <a:cs typeface="B Nazanin" panose="00000400000000000000" pitchFamily="2" charset="-78"/>
            </a:rPr>
            <a:t>فرض تداوم فعالیت</a:t>
          </a:r>
          <a:endParaRPr lang="fa-IR" b="1" dirty="0" smtClean="0">
            <a:solidFill>
              <a:schemeClr val="accent1">
                <a:lumMod val="20000"/>
                <a:lumOff val="80000"/>
              </a:schemeClr>
            </a:solidFill>
            <a:effectLst>
              <a:outerShdw blurRad="38100" dist="38100" dir="2700000" algn="tl">
                <a:srgbClr val="000000">
                  <a:alpha val="43137"/>
                </a:srgbClr>
              </a:outerShdw>
            </a:effectLst>
            <a:cs typeface="B Nazanin" panose="00000400000000000000" pitchFamily="2" charset="-78"/>
          </a:endParaRPr>
        </a:p>
      </dgm:t>
    </dgm:pt>
    <dgm:pt modelId="{D3C85BC7-2139-4473-AACC-9A28821F3538}" type="parTrans" cxnId="{DAC32D23-341B-4561-8AC5-1AF6482F0A35}">
      <dgm:prSet/>
      <dgm:spPr/>
      <dgm:t>
        <a:bodyPr/>
        <a:lstStyle/>
        <a:p>
          <a:pPr algn="r"/>
          <a:endParaRPr lang="en-US"/>
        </a:p>
      </dgm:t>
    </dgm:pt>
    <dgm:pt modelId="{D6BCFE8C-1BDA-479E-A826-EF88E9B0A55F}" type="sibTrans" cxnId="{DAC32D23-341B-4561-8AC5-1AF6482F0A35}">
      <dgm:prSet/>
      <dgm:spPr/>
      <dgm:t>
        <a:bodyPr/>
        <a:lstStyle/>
        <a:p>
          <a:pPr algn="r"/>
          <a:endParaRPr lang="en-US"/>
        </a:p>
      </dgm:t>
    </dgm:pt>
    <dgm:pt modelId="{114BCFAE-9FA3-4A4E-A525-8D8339C63E3E}">
      <dgm:prSet/>
      <dgm:spPr>
        <a:solidFill>
          <a:schemeClr val="accent1">
            <a:lumMod val="50000"/>
          </a:schemeClr>
        </a:solidFill>
        <a:scene3d>
          <a:camera prst="orthographicFront"/>
          <a:lightRig rig="threePt" dir="t"/>
        </a:scene3d>
        <a:sp3d>
          <a:bevelT prst="convex"/>
        </a:sp3d>
      </dgm:spPr>
      <dgm:t>
        <a:bodyPr/>
        <a:lstStyle/>
        <a:p>
          <a:pPr algn="r"/>
          <a:r>
            <a:rPr lang="fa-IR" b="1" dirty="0" smtClean="0">
              <a:solidFill>
                <a:schemeClr val="accent1">
                  <a:lumMod val="20000"/>
                  <a:lumOff val="80000"/>
                </a:schemeClr>
              </a:solidFill>
              <a:effectLst>
                <a:outerShdw blurRad="38100" dist="38100" dir="2700000" algn="tl">
                  <a:srgbClr val="000000">
                    <a:alpha val="43137"/>
                  </a:srgbClr>
                </a:outerShdw>
              </a:effectLst>
              <a:latin typeface="Arial" charset="0"/>
              <a:cs typeface="B Nazanin" panose="00000400000000000000" pitchFamily="2" charset="-78"/>
            </a:rPr>
            <a:t>فرض دوره زمانی</a:t>
          </a:r>
          <a:endParaRPr lang="fa-IR" dirty="0">
            <a:solidFill>
              <a:schemeClr val="tx1"/>
            </a:solidFill>
            <a:cs typeface="B Nazanin" panose="00000400000000000000" pitchFamily="2" charset="-78"/>
          </a:endParaRPr>
        </a:p>
      </dgm:t>
    </dgm:pt>
    <dgm:pt modelId="{B838BFE7-BCFF-4C6B-AF5B-A8148648CE56}" type="parTrans" cxnId="{5CFD5C94-FF91-43CF-995C-3DC21852824A}">
      <dgm:prSet/>
      <dgm:spPr/>
      <dgm:t>
        <a:bodyPr/>
        <a:lstStyle/>
        <a:p>
          <a:pPr algn="r"/>
          <a:endParaRPr lang="en-US"/>
        </a:p>
      </dgm:t>
    </dgm:pt>
    <dgm:pt modelId="{EF47C543-DC15-4943-A939-C9435715C19B}" type="sibTrans" cxnId="{5CFD5C94-FF91-43CF-995C-3DC21852824A}">
      <dgm:prSet/>
      <dgm:spPr/>
      <dgm:t>
        <a:bodyPr/>
        <a:lstStyle/>
        <a:p>
          <a:pPr algn="r"/>
          <a:endParaRPr lang="en-US"/>
        </a:p>
      </dgm:t>
    </dgm:pt>
    <dgm:pt modelId="{6B6C5564-0DD0-47FA-B3D4-8BA5D9D67F32}">
      <dgm:prSet/>
      <dgm:spPr>
        <a:solidFill>
          <a:schemeClr val="accent1">
            <a:lumMod val="50000"/>
          </a:schemeClr>
        </a:solidFill>
        <a:scene3d>
          <a:camera prst="orthographicFront"/>
          <a:lightRig rig="threePt" dir="t"/>
        </a:scene3d>
        <a:sp3d>
          <a:bevelT prst="convex"/>
        </a:sp3d>
      </dgm:spPr>
      <dgm:t>
        <a:bodyPr/>
        <a:lstStyle/>
        <a:p>
          <a:pPr algn="r"/>
          <a:r>
            <a:rPr lang="fa-IR" b="1" dirty="0" smtClean="0">
              <a:solidFill>
                <a:schemeClr val="accent1">
                  <a:lumMod val="20000"/>
                  <a:lumOff val="80000"/>
                </a:schemeClr>
              </a:solidFill>
              <a:effectLst>
                <a:outerShdw blurRad="38100" dist="38100" dir="2700000" algn="tl">
                  <a:srgbClr val="000000">
                    <a:alpha val="43137"/>
                  </a:srgbClr>
                </a:outerShdw>
              </a:effectLst>
              <a:cs typeface="B Nazanin" panose="00000400000000000000" pitchFamily="2" charset="-78"/>
            </a:rPr>
            <a:t>فرض واحد پولی </a:t>
          </a:r>
          <a:endParaRPr lang="fa-IR" b="1" dirty="0">
            <a:solidFill>
              <a:schemeClr val="accent1">
                <a:lumMod val="20000"/>
                <a:lumOff val="80000"/>
              </a:schemeClr>
            </a:solidFill>
            <a:effectLst>
              <a:outerShdw blurRad="38100" dist="38100" dir="2700000" algn="tl">
                <a:srgbClr val="000000">
                  <a:alpha val="43137"/>
                </a:srgbClr>
              </a:outerShdw>
            </a:effectLst>
            <a:cs typeface="B Nazanin" panose="00000400000000000000" pitchFamily="2" charset="-78"/>
          </a:endParaRPr>
        </a:p>
      </dgm:t>
    </dgm:pt>
    <dgm:pt modelId="{994251F9-EA7D-467D-9758-BC21DF83344E}" type="parTrans" cxnId="{850AD814-4B0D-416F-98DB-A6057EA27C07}">
      <dgm:prSet/>
      <dgm:spPr/>
      <dgm:t>
        <a:bodyPr/>
        <a:lstStyle/>
        <a:p>
          <a:pPr algn="r"/>
          <a:endParaRPr lang="en-US"/>
        </a:p>
      </dgm:t>
    </dgm:pt>
    <dgm:pt modelId="{56FF4E33-6432-47A0-B7DE-8C96B680F330}" type="sibTrans" cxnId="{850AD814-4B0D-416F-98DB-A6057EA27C07}">
      <dgm:prSet/>
      <dgm:spPr/>
      <dgm:t>
        <a:bodyPr/>
        <a:lstStyle/>
        <a:p>
          <a:pPr algn="r"/>
          <a:endParaRPr lang="en-US"/>
        </a:p>
      </dgm:t>
    </dgm:pt>
    <dgm:pt modelId="{8D683CAD-E7E4-4024-80AD-703E1CB6A3C3}" type="pres">
      <dgm:prSet presAssocID="{62282E3D-FFCE-422B-AED8-0A68BA02B2A0}" presName="Name0" presStyleCnt="0">
        <dgm:presLayoutVars>
          <dgm:chMax val="7"/>
          <dgm:chPref val="7"/>
          <dgm:dir/>
        </dgm:presLayoutVars>
      </dgm:prSet>
      <dgm:spPr/>
    </dgm:pt>
    <dgm:pt modelId="{A5574C69-29E5-4965-8B2A-37CACAC76D74}" type="pres">
      <dgm:prSet presAssocID="{62282E3D-FFCE-422B-AED8-0A68BA02B2A0}" presName="Name1" presStyleCnt="0"/>
      <dgm:spPr/>
    </dgm:pt>
    <dgm:pt modelId="{BEC31A04-F0F1-4A42-B50C-21447E494C7B}" type="pres">
      <dgm:prSet presAssocID="{62282E3D-FFCE-422B-AED8-0A68BA02B2A0}" presName="cycle" presStyleCnt="0"/>
      <dgm:spPr/>
    </dgm:pt>
    <dgm:pt modelId="{4B41D13A-2E56-4E94-B4A5-9EE8D9AA9135}" type="pres">
      <dgm:prSet presAssocID="{62282E3D-FFCE-422B-AED8-0A68BA02B2A0}" presName="srcNode" presStyleLbl="node1" presStyleIdx="0" presStyleCnt="4"/>
      <dgm:spPr/>
    </dgm:pt>
    <dgm:pt modelId="{8EE83FC1-C5B5-405B-B9D8-BA38A84FB2DE}" type="pres">
      <dgm:prSet presAssocID="{62282E3D-FFCE-422B-AED8-0A68BA02B2A0}" presName="conn" presStyleLbl="parChTrans1D2" presStyleIdx="0" presStyleCnt="1"/>
      <dgm:spPr/>
    </dgm:pt>
    <dgm:pt modelId="{F8CA4CE7-C5E2-4A52-8135-337F07039EAE}" type="pres">
      <dgm:prSet presAssocID="{62282E3D-FFCE-422B-AED8-0A68BA02B2A0}" presName="extraNode" presStyleLbl="node1" presStyleIdx="0" presStyleCnt="4"/>
      <dgm:spPr/>
    </dgm:pt>
    <dgm:pt modelId="{C707B3B5-53F9-4E32-9996-A4128A921FB8}" type="pres">
      <dgm:prSet presAssocID="{62282E3D-FFCE-422B-AED8-0A68BA02B2A0}" presName="dstNode" presStyleLbl="node1" presStyleIdx="0" presStyleCnt="4"/>
      <dgm:spPr/>
    </dgm:pt>
    <dgm:pt modelId="{7BB32728-4365-4C0E-A8B7-6DC6C068EC28}" type="pres">
      <dgm:prSet presAssocID="{777726F9-0F94-4AAE-841A-CF47391CDFEA}" presName="text_1" presStyleLbl="node1" presStyleIdx="0" presStyleCnt="4" custLinFactNeighborX="-39" custLinFactNeighborY="1429">
        <dgm:presLayoutVars>
          <dgm:bulletEnabled val="1"/>
        </dgm:presLayoutVars>
      </dgm:prSet>
      <dgm:spPr/>
      <dgm:t>
        <a:bodyPr/>
        <a:lstStyle/>
        <a:p>
          <a:endParaRPr lang="en-US"/>
        </a:p>
      </dgm:t>
    </dgm:pt>
    <dgm:pt modelId="{9C4130A2-73D3-42E6-BC70-31958001B017}" type="pres">
      <dgm:prSet presAssocID="{777726F9-0F94-4AAE-841A-CF47391CDFEA}" presName="accent_1" presStyleCnt="0"/>
      <dgm:spPr/>
    </dgm:pt>
    <dgm:pt modelId="{60993C1B-2ECE-4115-82B0-8D3402FBD180}" type="pres">
      <dgm:prSet presAssocID="{777726F9-0F94-4AAE-841A-CF47391CDFEA}" presName="accentRepeatNode" presStyleLbl="solidFgAcc1" presStyleIdx="0" presStyleCnt="4"/>
      <dgm:spPr>
        <a:solidFill>
          <a:schemeClr val="accent2"/>
        </a:solidFill>
      </dgm:spPr>
    </dgm:pt>
    <dgm:pt modelId="{2AE4EA66-70F1-4358-A9C4-F5ADDEDDFB94}" type="pres">
      <dgm:prSet presAssocID="{FC3199ED-0375-401B-8EE3-E14B7A5321DA}" presName="text_2" presStyleLbl="node1" presStyleIdx="1" presStyleCnt="4" custLinFactNeighborX="-42" custLinFactNeighborY="1429">
        <dgm:presLayoutVars>
          <dgm:bulletEnabled val="1"/>
        </dgm:presLayoutVars>
      </dgm:prSet>
      <dgm:spPr/>
      <dgm:t>
        <a:bodyPr/>
        <a:lstStyle/>
        <a:p>
          <a:endParaRPr lang="en-US"/>
        </a:p>
      </dgm:t>
    </dgm:pt>
    <dgm:pt modelId="{2C963E51-5180-498F-A277-F6745A891B56}" type="pres">
      <dgm:prSet presAssocID="{FC3199ED-0375-401B-8EE3-E14B7A5321DA}" presName="accent_2" presStyleCnt="0"/>
      <dgm:spPr/>
    </dgm:pt>
    <dgm:pt modelId="{4473D556-8511-4070-BB97-ED019A696F62}" type="pres">
      <dgm:prSet presAssocID="{FC3199ED-0375-401B-8EE3-E14B7A5321DA}" presName="accentRepeatNode" presStyleLbl="solidFgAcc1" presStyleIdx="1" presStyleCnt="4"/>
      <dgm:spPr>
        <a:solidFill>
          <a:schemeClr val="accent2"/>
        </a:solidFill>
      </dgm:spPr>
    </dgm:pt>
    <dgm:pt modelId="{D9E4767F-AF0A-4D05-81E1-EA638A1F2B6F}" type="pres">
      <dgm:prSet presAssocID="{114BCFAE-9FA3-4A4E-A525-8D8339C63E3E}" presName="text_3" presStyleLbl="node1" presStyleIdx="2" presStyleCnt="4" custLinFactNeighborX="-42" custLinFactNeighborY="1429">
        <dgm:presLayoutVars>
          <dgm:bulletEnabled val="1"/>
        </dgm:presLayoutVars>
      </dgm:prSet>
      <dgm:spPr/>
      <dgm:t>
        <a:bodyPr/>
        <a:lstStyle/>
        <a:p>
          <a:endParaRPr lang="en-US"/>
        </a:p>
      </dgm:t>
    </dgm:pt>
    <dgm:pt modelId="{24F99780-30BA-4EFB-8B88-598C42ABD725}" type="pres">
      <dgm:prSet presAssocID="{114BCFAE-9FA3-4A4E-A525-8D8339C63E3E}" presName="accent_3" presStyleCnt="0"/>
      <dgm:spPr/>
    </dgm:pt>
    <dgm:pt modelId="{338506E5-12DF-416B-A235-D026E4E1455D}" type="pres">
      <dgm:prSet presAssocID="{114BCFAE-9FA3-4A4E-A525-8D8339C63E3E}" presName="accentRepeatNode" presStyleLbl="solidFgAcc1" presStyleIdx="2" presStyleCnt="4"/>
      <dgm:spPr>
        <a:solidFill>
          <a:schemeClr val="accent2"/>
        </a:solidFill>
      </dgm:spPr>
    </dgm:pt>
    <dgm:pt modelId="{ABE97D16-B5F7-4857-AEF2-45B961A0D11E}" type="pres">
      <dgm:prSet presAssocID="{6B6C5564-0DD0-47FA-B3D4-8BA5D9D67F32}" presName="text_4" presStyleLbl="node1" presStyleIdx="3" presStyleCnt="4">
        <dgm:presLayoutVars>
          <dgm:bulletEnabled val="1"/>
        </dgm:presLayoutVars>
      </dgm:prSet>
      <dgm:spPr/>
      <dgm:t>
        <a:bodyPr/>
        <a:lstStyle/>
        <a:p>
          <a:endParaRPr lang="en-US"/>
        </a:p>
      </dgm:t>
    </dgm:pt>
    <dgm:pt modelId="{6CA7478B-00B4-4E43-92C2-11A448BAA18B}" type="pres">
      <dgm:prSet presAssocID="{6B6C5564-0DD0-47FA-B3D4-8BA5D9D67F32}" presName="accent_4" presStyleCnt="0"/>
      <dgm:spPr/>
    </dgm:pt>
    <dgm:pt modelId="{A04ABD8C-9BCB-4AA2-90D8-AB52AC8675CF}" type="pres">
      <dgm:prSet presAssocID="{6B6C5564-0DD0-47FA-B3D4-8BA5D9D67F32}" presName="accentRepeatNode" presStyleLbl="solidFgAcc1" presStyleIdx="3" presStyleCnt="4"/>
      <dgm:spPr>
        <a:solidFill>
          <a:schemeClr val="accent2"/>
        </a:solidFill>
      </dgm:spPr>
    </dgm:pt>
  </dgm:ptLst>
  <dgm:cxnLst>
    <dgm:cxn modelId="{2E861521-8BCD-412B-89B5-A480DA7E61A9}" srcId="{62282E3D-FFCE-422B-AED8-0A68BA02B2A0}" destId="{777726F9-0F94-4AAE-841A-CF47391CDFEA}" srcOrd="0" destOrd="0" parTransId="{05680B22-9BAE-4EED-9095-2ED91F5055F7}" sibTransId="{9CFF4BFE-D154-4609-B341-05E85545742B}"/>
    <dgm:cxn modelId="{FA79551C-0FF1-4DE5-9422-011174B3D2A3}" type="presOf" srcId="{62282E3D-FFCE-422B-AED8-0A68BA02B2A0}" destId="{8D683CAD-E7E4-4024-80AD-703E1CB6A3C3}" srcOrd="0" destOrd="0" presId="urn:microsoft.com/office/officeart/2008/layout/VerticalCurvedList"/>
    <dgm:cxn modelId="{5CFD5C94-FF91-43CF-995C-3DC21852824A}" srcId="{62282E3D-FFCE-422B-AED8-0A68BA02B2A0}" destId="{114BCFAE-9FA3-4A4E-A525-8D8339C63E3E}" srcOrd="2" destOrd="0" parTransId="{B838BFE7-BCFF-4C6B-AF5B-A8148648CE56}" sibTransId="{EF47C543-DC15-4943-A939-C9435715C19B}"/>
    <dgm:cxn modelId="{E2B9AA06-1D4B-47A6-A36B-7DE915514F05}" type="presOf" srcId="{9CFF4BFE-D154-4609-B341-05E85545742B}" destId="{8EE83FC1-C5B5-405B-B9D8-BA38A84FB2DE}" srcOrd="0" destOrd="0" presId="urn:microsoft.com/office/officeart/2008/layout/VerticalCurvedList"/>
    <dgm:cxn modelId="{58343E65-70D7-41C1-A8C6-FD2587C38EC2}" type="presOf" srcId="{FC3199ED-0375-401B-8EE3-E14B7A5321DA}" destId="{2AE4EA66-70F1-4358-A9C4-F5ADDEDDFB94}" srcOrd="0" destOrd="0" presId="urn:microsoft.com/office/officeart/2008/layout/VerticalCurvedList"/>
    <dgm:cxn modelId="{DAC32D23-341B-4561-8AC5-1AF6482F0A35}" srcId="{62282E3D-FFCE-422B-AED8-0A68BA02B2A0}" destId="{FC3199ED-0375-401B-8EE3-E14B7A5321DA}" srcOrd="1" destOrd="0" parTransId="{D3C85BC7-2139-4473-AACC-9A28821F3538}" sibTransId="{D6BCFE8C-1BDA-479E-A826-EF88E9B0A55F}"/>
    <dgm:cxn modelId="{850AD814-4B0D-416F-98DB-A6057EA27C07}" srcId="{62282E3D-FFCE-422B-AED8-0A68BA02B2A0}" destId="{6B6C5564-0DD0-47FA-B3D4-8BA5D9D67F32}" srcOrd="3" destOrd="0" parTransId="{994251F9-EA7D-467D-9758-BC21DF83344E}" sibTransId="{56FF4E33-6432-47A0-B7DE-8C96B680F330}"/>
    <dgm:cxn modelId="{96866DC0-AC29-4368-A3C7-09E630B01180}" type="presOf" srcId="{114BCFAE-9FA3-4A4E-A525-8D8339C63E3E}" destId="{D9E4767F-AF0A-4D05-81E1-EA638A1F2B6F}" srcOrd="0" destOrd="0" presId="urn:microsoft.com/office/officeart/2008/layout/VerticalCurvedList"/>
    <dgm:cxn modelId="{3F9DB49F-2E13-4112-B1DF-B6B33EF6919E}" type="presOf" srcId="{777726F9-0F94-4AAE-841A-CF47391CDFEA}" destId="{7BB32728-4365-4C0E-A8B7-6DC6C068EC28}" srcOrd="0" destOrd="0" presId="urn:microsoft.com/office/officeart/2008/layout/VerticalCurvedList"/>
    <dgm:cxn modelId="{953D54E9-A165-49E7-B765-0DF7ECAA2A3A}" type="presOf" srcId="{6B6C5564-0DD0-47FA-B3D4-8BA5D9D67F32}" destId="{ABE97D16-B5F7-4857-AEF2-45B961A0D11E}" srcOrd="0" destOrd="0" presId="urn:microsoft.com/office/officeart/2008/layout/VerticalCurvedList"/>
    <dgm:cxn modelId="{3B32CF4A-A84F-45B0-AC08-8B78622FCEDD}" type="presParOf" srcId="{8D683CAD-E7E4-4024-80AD-703E1CB6A3C3}" destId="{A5574C69-29E5-4965-8B2A-37CACAC76D74}" srcOrd="0" destOrd="0" presId="urn:microsoft.com/office/officeart/2008/layout/VerticalCurvedList"/>
    <dgm:cxn modelId="{5D581CF5-DEB1-4087-9B68-4853886F495E}" type="presParOf" srcId="{A5574C69-29E5-4965-8B2A-37CACAC76D74}" destId="{BEC31A04-F0F1-4A42-B50C-21447E494C7B}" srcOrd="0" destOrd="0" presId="urn:microsoft.com/office/officeart/2008/layout/VerticalCurvedList"/>
    <dgm:cxn modelId="{E5E51493-4615-4779-8967-F7DB4E95E7D7}" type="presParOf" srcId="{BEC31A04-F0F1-4A42-B50C-21447E494C7B}" destId="{4B41D13A-2E56-4E94-B4A5-9EE8D9AA9135}" srcOrd="0" destOrd="0" presId="urn:microsoft.com/office/officeart/2008/layout/VerticalCurvedList"/>
    <dgm:cxn modelId="{8747FAE9-D6FB-4DE3-8F24-D3142008B982}" type="presParOf" srcId="{BEC31A04-F0F1-4A42-B50C-21447E494C7B}" destId="{8EE83FC1-C5B5-405B-B9D8-BA38A84FB2DE}" srcOrd="1" destOrd="0" presId="urn:microsoft.com/office/officeart/2008/layout/VerticalCurvedList"/>
    <dgm:cxn modelId="{326CB536-6B0B-4A49-8129-825ADC298289}" type="presParOf" srcId="{BEC31A04-F0F1-4A42-B50C-21447E494C7B}" destId="{F8CA4CE7-C5E2-4A52-8135-337F07039EAE}" srcOrd="2" destOrd="0" presId="urn:microsoft.com/office/officeart/2008/layout/VerticalCurvedList"/>
    <dgm:cxn modelId="{0FDFE608-8573-47AA-B333-BA0524E3D1D4}" type="presParOf" srcId="{BEC31A04-F0F1-4A42-B50C-21447E494C7B}" destId="{C707B3B5-53F9-4E32-9996-A4128A921FB8}" srcOrd="3" destOrd="0" presId="urn:microsoft.com/office/officeart/2008/layout/VerticalCurvedList"/>
    <dgm:cxn modelId="{9B4BBA0A-47AB-4648-B24C-EA06C8FA5B05}" type="presParOf" srcId="{A5574C69-29E5-4965-8B2A-37CACAC76D74}" destId="{7BB32728-4365-4C0E-A8B7-6DC6C068EC28}" srcOrd="1" destOrd="0" presId="urn:microsoft.com/office/officeart/2008/layout/VerticalCurvedList"/>
    <dgm:cxn modelId="{B6A96360-2B1B-42FD-9DF0-0F0BA074120F}" type="presParOf" srcId="{A5574C69-29E5-4965-8B2A-37CACAC76D74}" destId="{9C4130A2-73D3-42E6-BC70-31958001B017}" srcOrd="2" destOrd="0" presId="urn:microsoft.com/office/officeart/2008/layout/VerticalCurvedList"/>
    <dgm:cxn modelId="{4255D6AC-298E-4666-9C07-7B9831DFE3F3}" type="presParOf" srcId="{9C4130A2-73D3-42E6-BC70-31958001B017}" destId="{60993C1B-2ECE-4115-82B0-8D3402FBD180}" srcOrd="0" destOrd="0" presId="urn:microsoft.com/office/officeart/2008/layout/VerticalCurvedList"/>
    <dgm:cxn modelId="{A9A659AC-F3A9-48D2-8E71-857E62ABC5D2}" type="presParOf" srcId="{A5574C69-29E5-4965-8B2A-37CACAC76D74}" destId="{2AE4EA66-70F1-4358-A9C4-F5ADDEDDFB94}" srcOrd="3" destOrd="0" presId="urn:microsoft.com/office/officeart/2008/layout/VerticalCurvedList"/>
    <dgm:cxn modelId="{2DA2890D-8FE2-4F4C-99A0-2130554FEB5D}" type="presParOf" srcId="{A5574C69-29E5-4965-8B2A-37CACAC76D74}" destId="{2C963E51-5180-498F-A277-F6745A891B56}" srcOrd="4" destOrd="0" presId="urn:microsoft.com/office/officeart/2008/layout/VerticalCurvedList"/>
    <dgm:cxn modelId="{5EAADD7A-761F-42C4-9497-06644C9AB690}" type="presParOf" srcId="{2C963E51-5180-498F-A277-F6745A891B56}" destId="{4473D556-8511-4070-BB97-ED019A696F62}" srcOrd="0" destOrd="0" presId="urn:microsoft.com/office/officeart/2008/layout/VerticalCurvedList"/>
    <dgm:cxn modelId="{87BB6E53-16CD-404A-BAAB-DD70F718755D}" type="presParOf" srcId="{A5574C69-29E5-4965-8B2A-37CACAC76D74}" destId="{D9E4767F-AF0A-4D05-81E1-EA638A1F2B6F}" srcOrd="5" destOrd="0" presId="urn:microsoft.com/office/officeart/2008/layout/VerticalCurvedList"/>
    <dgm:cxn modelId="{D1B69A9B-E190-4C3A-B031-7B0C16D6CDF5}" type="presParOf" srcId="{A5574C69-29E5-4965-8B2A-37CACAC76D74}" destId="{24F99780-30BA-4EFB-8B88-598C42ABD725}" srcOrd="6" destOrd="0" presId="urn:microsoft.com/office/officeart/2008/layout/VerticalCurvedList"/>
    <dgm:cxn modelId="{2D144929-1285-4DE0-8C1B-76CFFC9A4B62}" type="presParOf" srcId="{24F99780-30BA-4EFB-8B88-598C42ABD725}" destId="{338506E5-12DF-416B-A235-D026E4E1455D}" srcOrd="0" destOrd="0" presId="urn:microsoft.com/office/officeart/2008/layout/VerticalCurvedList"/>
    <dgm:cxn modelId="{C7D1DA15-44A5-4CA9-BCCF-20374030443A}" type="presParOf" srcId="{A5574C69-29E5-4965-8B2A-37CACAC76D74}" destId="{ABE97D16-B5F7-4857-AEF2-45B961A0D11E}" srcOrd="7" destOrd="0" presId="urn:microsoft.com/office/officeart/2008/layout/VerticalCurvedList"/>
    <dgm:cxn modelId="{8A838F53-8F38-4718-B3A5-C15C61DD90D5}" type="presParOf" srcId="{A5574C69-29E5-4965-8B2A-37CACAC76D74}" destId="{6CA7478B-00B4-4E43-92C2-11A448BAA18B}" srcOrd="8" destOrd="0" presId="urn:microsoft.com/office/officeart/2008/layout/VerticalCurvedList"/>
    <dgm:cxn modelId="{EC890E2B-87C7-456A-A506-17B79FE30841}" type="presParOf" srcId="{6CA7478B-00B4-4E43-92C2-11A448BAA18B}" destId="{A04ABD8C-9BCB-4AA2-90D8-AB52AC8675CF}"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325CEEF-8D14-4386-9AD1-BCEFBB467283}" type="doc">
      <dgm:prSet loTypeId="urn:microsoft.com/office/officeart/2005/8/layout/orgChart1" loCatId="hierarchy" qsTypeId="urn:microsoft.com/office/officeart/2005/8/quickstyle/simple1" qsCatId="simple" csTypeId="urn:microsoft.com/office/officeart/2005/8/colors/accent2_2" csCatId="accent2" phldr="1"/>
      <dgm:spPr/>
      <dgm:t>
        <a:bodyPr/>
        <a:lstStyle/>
        <a:p>
          <a:endParaRPr lang="en-US"/>
        </a:p>
      </dgm:t>
    </dgm:pt>
    <dgm:pt modelId="{DD352B5A-216B-4BA8-941C-37BDB5C1E5BB}">
      <dgm:prSet phldrT="[Text]" custT="1"/>
      <dgm:spPr>
        <a:solidFill>
          <a:schemeClr val="bg2">
            <a:lumMod val="75000"/>
          </a:schemeClr>
        </a:solidFill>
        <a:effectLst>
          <a:outerShdw blurRad="152400" dist="317500" dir="5400000" sx="90000" sy="-19000" rotWithShape="0">
            <a:prstClr val="black">
              <a:alpha val="15000"/>
            </a:prstClr>
          </a:outerShdw>
          <a:softEdge rad="31750"/>
        </a:effectLst>
        <a:scene3d>
          <a:camera prst="orthographicFront"/>
          <a:lightRig rig="threePt" dir="t"/>
        </a:scene3d>
        <a:sp3d>
          <a:bevelT w="152400" h="50800" prst="softRound"/>
        </a:sp3d>
      </dgm:spPr>
      <dgm:t>
        <a:bodyPr/>
        <a:lstStyle/>
        <a:p>
          <a:r>
            <a:rPr lang="fa-IR" sz="1600" b="1" dirty="0" smtClean="0">
              <a:cs typeface="B Nazanin" panose="00000400000000000000" pitchFamily="2" charset="-78"/>
            </a:rPr>
            <a:t>مفید بودن برای تصمیم گیری</a:t>
          </a:r>
          <a:endParaRPr lang="en-US" sz="1600" b="1" dirty="0">
            <a:cs typeface="B Nazanin" panose="00000400000000000000" pitchFamily="2" charset="-78"/>
          </a:endParaRPr>
        </a:p>
      </dgm:t>
    </dgm:pt>
    <dgm:pt modelId="{2F3995BB-2D57-4F68-94B0-CC571BA92431}" type="parTrans" cxnId="{7C9A45C2-A12E-4A63-AF6C-5EA917354449}">
      <dgm:prSet/>
      <dgm:spPr>
        <a:solidFill>
          <a:schemeClr val="bg2">
            <a:lumMod val="75000"/>
          </a:schemeClr>
        </a:solidFill>
        <a:effectLst>
          <a:outerShdw blurRad="152400" dist="317500" dir="5400000" sx="90000" sy="-19000" rotWithShape="0">
            <a:prstClr val="black">
              <a:alpha val="15000"/>
            </a:prstClr>
          </a:outerShdw>
          <a:softEdge rad="31750"/>
        </a:effectLst>
        <a:scene3d>
          <a:camera prst="orthographicFront"/>
          <a:lightRig rig="threePt" dir="t"/>
        </a:scene3d>
        <a:sp3d>
          <a:bevelT w="152400" h="50800" prst="softRound"/>
        </a:sp3d>
      </dgm:spPr>
      <dgm:t>
        <a:bodyPr/>
        <a:lstStyle/>
        <a:p>
          <a:endParaRPr lang="en-US" sz="2400" b="1">
            <a:cs typeface="B Nazanin" panose="00000400000000000000" pitchFamily="2" charset="-78"/>
          </a:endParaRPr>
        </a:p>
      </dgm:t>
    </dgm:pt>
    <dgm:pt modelId="{9B16DABC-9245-42F3-92CF-360331CF8C8D}" type="sibTrans" cxnId="{7C9A45C2-A12E-4A63-AF6C-5EA917354449}">
      <dgm:prSet/>
      <dgm:spPr/>
      <dgm:t>
        <a:bodyPr/>
        <a:lstStyle/>
        <a:p>
          <a:endParaRPr lang="en-US" sz="2400" b="1">
            <a:cs typeface="B Nazanin" panose="00000400000000000000" pitchFamily="2" charset="-78"/>
          </a:endParaRPr>
        </a:p>
      </dgm:t>
    </dgm:pt>
    <dgm:pt modelId="{A7D8537D-1531-45B8-911D-08866F23DFC5}">
      <dgm:prSet phldrT="[Text]" custT="1"/>
      <dgm:spPr>
        <a:solidFill>
          <a:schemeClr val="bg2">
            <a:lumMod val="75000"/>
          </a:schemeClr>
        </a:solidFill>
        <a:effectLst>
          <a:outerShdw blurRad="152400" dist="317500" dir="5400000" sx="90000" sy="-19000" rotWithShape="0">
            <a:prstClr val="black">
              <a:alpha val="15000"/>
            </a:prstClr>
          </a:outerShdw>
          <a:softEdge rad="31750"/>
        </a:effectLst>
        <a:scene3d>
          <a:camera prst="orthographicFront"/>
          <a:lightRig rig="threePt" dir="t"/>
        </a:scene3d>
        <a:sp3d>
          <a:bevelT w="152400" h="50800" prst="softRound"/>
        </a:sp3d>
      </dgm:spPr>
      <dgm:t>
        <a:bodyPr/>
        <a:lstStyle/>
        <a:p>
          <a:r>
            <a:rPr lang="fa-IR" sz="1600" b="1" dirty="0" smtClean="0">
              <a:cs typeface="B Nazanin" panose="00000400000000000000" pitchFamily="2" charset="-78"/>
            </a:rPr>
            <a:t>قابلیت مقایسه(شامل ثبات رویه</a:t>
          </a:r>
          <a:r>
            <a:rPr lang="fa-IR" sz="1600" b="1" dirty="0" smtClean="0">
              <a:cs typeface="B Nazanin" panose="00000400000000000000" pitchFamily="2" charset="-78"/>
            </a:rPr>
            <a:t>)</a:t>
          </a:r>
        </a:p>
      </dgm:t>
    </dgm:pt>
    <dgm:pt modelId="{C4179EE0-F981-4334-A232-422124BE1FC7}" type="parTrans" cxnId="{7E73E09F-0E1E-4351-9485-1420C6D88F16}">
      <dgm:prSet/>
      <dgm:spPr>
        <a:solidFill>
          <a:schemeClr val="bg2">
            <a:lumMod val="75000"/>
          </a:schemeClr>
        </a:solidFill>
        <a:effectLst>
          <a:outerShdw blurRad="152400" dist="317500" dir="5400000" sx="90000" sy="-19000" rotWithShape="0">
            <a:prstClr val="black">
              <a:alpha val="15000"/>
            </a:prstClr>
          </a:outerShdw>
          <a:softEdge rad="31750"/>
        </a:effectLst>
        <a:scene3d>
          <a:camera prst="orthographicFront"/>
          <a:lightRig rig="threePt" dir="t"/>
        </a:scene3d>
        <a:sp3d>
          <a:bevelT w="152400" h="50800" prst="softRound"/>
        </a:sp3d>
      </dgm:spPr>
      <dgm:t>
        <a:bodyPr/>
        <a:lstStyle/>
        <a:p>
          <a:endParaRPr lang="en-US" sz="2400" b="1">
            <a:cs typeface="B Nazanin" panose="00000400000000000000" pitchFamily="2" charset="-78"/>
          </a:endParaRPr>
        </a:p>
      </dgm:t>
    </dgm:pt>
    <dgm:pt modelId="{B78A1C86-B43C-4BF7-A27D-DE0C819A9FA2}" type="sibTrans" cxnId="{7E73E09F-0E1E-4351-9485-1420C6D88F16}">
      <dgm:prSet/>
      <dgm:spPr/>
      <dgm:t>
        <a:bodyPr/>
        <a:lstStyle/>
        <a:p>
          <a:endParaRPr lang="en-US" sz="2400" b="1">
            <a:cs typeface="B Nazanin" panose="00000400000000000000" pitchFamily="2" charset="-78"/>
          </a:endParaRPr>
        </a:p>
      </dgm:t>
    </dgm:pt>
    <dgm:pt modelId="{AA192E89-222C-47B7-9E0A-530C10F10BCD}" type="asst">
      <dgm:prSet custT="1"/>
      <dgm:spPr>
        <a:solidFill>
          <a:schemeClr val="bg2">
            <a:lumMod val="75000"/>
          </a:schemeClr>
        </a:solidFill>
        <a:effectLst>
          <a:outerShdw blurRad="152400" dist="317500" dir="5400000" sx="90000" sy="-19000" rotWithShape="0">
            <a:prstClr val="black">
              <a:alpha val="15000"/>
            </a:prstClr>
          </a:outerShdw>
          <a:softEdge rad="31750"/>
        </a:effectLst>
        <a:scene3d>
          <a:camera prst="orthographicFront"/>
          <a:lightRig rig="threePt" dir="t"/>
        </a:scene3d>
        <a:sp3d>
          <a:bevelT w="152400" h="50800" prst="softRound"/>
        </a:sp3d>
      </dgm:spPr>
      <dgm:t>
        <a:bodyPr/>
        <a:lstStyle/>
        <a:p>
          <a:r>
            <a:rPr lang="fa-IR" sz="1600" b="1" dirty="0" smtClean="0">
              <a:cs typeface="B Nazanin" panose="00000400000000000000" pitchFamily="2" charset="-78"/>
            </a:rPr>
            <a:t>صداقت درارائه</a:t>
          </a:r>
          <a:endParaRPr lang="en-US" sz="1600" b="1" dirty="0">
            <a:cs typeface="B Nazanin" panose="00000400000000000000" pitchFamily="2" charset="-78"/>
          </a:endParaRPr>
        </a:p>
      </dgm:t>
    </dgm:pt>
    <dgm:pt modelId="{BE9A9933-5DE6-4F63-AA07-F23EB1717A70}" type="parTrans" cxnId="{7DE9DB63-B949-432A-8106-CA5F5EC1EA39}">
      <dgm:prSet/>
      <dgm:spPr>
        <a:solidFill>
          <a:schemeClr val="bg2">
            <a:lumMod val="75000"/>
          </a:schemeClr>
        </a:solidFill>
        <a:effectLst>
          <a:outerShdw blurRad="152400" dist="317500" dir="5400000" sx="90000" sy="-19000" rotWithShape="0">
            <a:prstClr val="black">
              <a:alpha val="15000"/>
            </a:prstClr>
          </a:outerShdw>
          <a:softEdge rad="31750"/>
        </a:effectLst>
        <a:scene3d>
          <a:camera prst="orthographicFront"/>
          <a:lightRig rig="threePt" dir="t"/>
        </a:scene3d>
        <a:sp3d>
          <a:bevelT w="152400" h="50800" prst="softRound"/>
        </a:sp3d>
      </dgm:spPr>
      <dgm:t>
        <a:bodyPr/>
        <a:lstStyle/>
        <a:p>
          <a:endParaRPr lang="en-US" sz="2400" b="1">
            <a:cs typeface="B Nazanin" panose="00000400000000000000" pitchFamily="2" charset="-78"/>
          </a:endParaRPr>
        </a:p>
      </dgm:t>
    </dgm:pt>
    <dgm:pt modelId="{BE75B060-4C3B-4AFB-9099-6ADCCCFE5BAC}" type="sibTrans" cxnId="{7DE9DB63-B949-432A-8106-CA5F5EC1EA39}">
      <dgm:prSet/>
      <dgm:spPr/>
      <dgm:t>
        <a:bodyPr/>
        <a:lstStyle/>
        <a:p>
          <a:endParaRPr lang="en-US" sz="2400" b="1">
            <a:cs typeface="B Nazanin" panose="00000400000000000000" pitchFamily="2" charset="-78"/>
          </a:endParaRPr>
        </a:p>
      </dgm:t>
    </dgm:pt>
    <dgm:pt modelId="{B2B9C3F4-0971-48B3-8649-2986799C1C50}">
      <dgm:prSet custT="1"/>
      <dgm:spPr>
        <a:solidFill>
          <a:schemeClr val="bg2">
            <a:lumMod val="75000"/>
          </a:schemeClr>
        </a:solidFill>
        <a:effectLst>
          <a:outerShdw blurRad="152400" dist="317500" dir="5400000" sx="90000" sy="-19000" rotWithShape="0">
            <a:prstClr val="black">
              <a:alpha val="15000"/>
            </a:prstClr>
          </a:outerShdw>
          <a:softEdge rad="31750"/>
        </a:effectLst>
        <a:scene3d>
          <a:camera prst="orthographicFront"/>
          <a:lightRig rig="threePt" dir="t"/>
        </a:scene3d>
        <a:sp3d>
          <a:bevelT w="152400" h="50800" prst="softRound"/>
        </a:sp3d>
      </dgm:spPr>
      <dgm:t>
        <a:bodyPr/>
        <a:lstStyle/>
        <a:p>
          <a:r>
            <a:rPr lang="fa-IR" sz="1600" b="1" dirty="0" smtClean="0">
              <a:cs typeface="B Nazanin" panose="00000400000000000000" pitchFamily="2" charset="-78"/>
            </a:rPr>
            <a:t>قابل فهم بودن</a:t>
          </a:r>
          <a:endParaRPr lang="en-US" sz="1600" b="1" dirty="0">
            <a:cs typeface="B Nazanin" panose="00000400000000000000" pitchFamily="2" charset="-78"/>
          </a:endParaRPr>
        </a:p>
      </dgm:t>
    </dgm:pt>
    <dgm:pt modelId="{9F3323C6-D88B-40BA-96B4-5FE37F2A1498}" type="parTrans" cxnId="{6D7BB432-9B32-4FD0-B989-48B6D4AF6C8E}">
      <dgm:prSet/>
      <dgm:spPr>
        <a:solidFill>
          <a:schemeClr val="bg2">
            <a:lumMod val="75000"/>
          </a:schemeClr>
        </a:solidFill>
        <a:effectLst>
          <a:outerShdw blurRad="152400" dist="317500" dir="5400000" sx="90000" sy="-19000" rotWithShape="0">
            <a:prstClr val="black">
              <a:alpha val="15000"/>
            </a:prstClr>
          </a:outerShdw>
          <a:softEdge rad="31750"/>
        </a:effectLst>
        <a:scene3d>
          <a:camera prst="orthographicFront"/>
          <a:lightRig rig="threePt" dir="t"/>
        </a:scene3d>
        <a:sp3d>
          <a:bevelT w="152400" h="50800" prst="softRound"/>
        </a:sp3d>
      </dgm:spPr>
      <dgm:t>
        <a:bodyPr/>
        <a:lstStyle/>
        <a:p>
          <a:endParaRPr lang="en-US" sz="2400" b="1">
            <a:cs typeface="B Nazanin" panose="00000400000000000000" pitchFamily="2" charset="-78"/>
          </a:endParaRPr>
        </a:p>
      </dgm:t>
    </dgm:pt>
    <dgm:pt modelId="{24EB5EF4-B665-49C9-B042-B5861924B29A}" type="sibTrans" cxnId="{6D7BB432-9B32-4FD0-B989-48B6D4AF6C8E}">
      <dgm:prSet/>
      <dgm:spPr/>
      <dgm:t>
        <a:bodyPr/>
        <a:lstStyle/>
        <a:p>
          <a:endParaRPr lang="en-US" sz="2400" b="1">
            <a:cs typeface="B Nazanin" panose="00000400000000000000" pitchFamily="2" charset="-78"/>
          </a:endParaRPr>
        </a:p>
      </dgm:t>
    </dgm:pt>
    <dgm:pt modelId="{F7271FDF-5EE0-40FE-AF39-78F3A4F12D83}">
      <dgm:prSet custT="1"/>
      <dgm:spPr>
        <a:solidFill>
          <a:schemeClr val="bg2">
            <a:lumMod val="75000"/>
          </a:schemeClr>
        </a:solidFill>
        <a:effectLst>
          <a:outerShdw blurRad="152400" dist="317500" dir="5400000" sx="90000" sy="-19000" rotWithShape="0">
            <a:prstClr val="black">
              <a:alpha val="15000"/>
            </a:prstClr>
          </a:outerShdw>
          <a:softEdge rad="31750"/>
        </a:effectLst>
        <a:scene3d>
          <a:camera prst="orthographicFront"/>
          <a:lightRig rig="threePt" dir="t"/>
        </a:scene3d>
        <a:sp3d>
          <a:bevelT w="152400" h="50800" prst="softRound"/>
        </a:sp3d>
      </dgm:spPr>
      <dgm:t>
        <a:bodyPr/>
        <a:lstStyle/>
        <a:p>
          <a:r>
            <a:rPr lang="fa-IR" sz="2000" b="1" dirty="0" smtClean="0">
              <a:cs typeface="B Nazanin" panose="00000400000000000000" pitchFamily="2" charset="-78"/>
            </a:rPr>
            <a:t>تصمیم گیرندگان وویژگی هایشان</a:t>
          </a:r>
        </a:p>
        <a:p>
          <a:r>
            <a:rPr lang="fa-IR" sz="2000" b="1" dirty="0" smtClean="0">
              <a:cs typeface="B Nazanin" panose="00000400000000000000" pitchFamily="2" charset="-78"/>
            </a:rPr>
            <a:t>(مانند درک ودانش قبلی)</a:t>
          </a:r>
          <a:endParaRPr lang="en-US" sz="2000" b="1" dirty="0">
            <a:cs typeface="B Nazanin" panose="00000400000000000000" pitchFamily="2" charset="-78"/>
          </a:endParaRPr>
        </a:p>
      </dgm:t>
    </dgm:pt>
    <dgm:pt modelId="{C9302861-4C6B-4E44-B680-8D01741A0568}" type="parTrans" cxnId="{F2DD4143-0872-473E-9659-BC60AB027CD3}">
      <dgm:prSet/>
      <dgm:spPr/>
      <dgm:t>
        <a:bodyPr/>
        <a:lstStyle/>
        <a:p>
          <a:endParaRPr lang="en-US" sz="2400" b="1">
            <a:cs typeface="B Nazanin" panose="00000400000000000000" pitchFamily="2" charset="-78"/>
          </a:endParaRPr>
        </a:p>
      </dgm:t>
    </dgm:pt>
    <dgm:pt modelId="{C1A5729B-048C-40E8-9EC9-46E99FB12D92}" type="sibTrans" cxnId="{F2DD4143-0872-473E-9659-BC60AB027CD3}">
      <dgm:prSet/>
      <dgm:spPr/>
      <dgm:t>
        <a:bodyPr/>
        <a:lstStyle/>
        <a:p>
          <a:endParaRPr lang="en-US" sz="2400" b="1">
            <a:cs typeface="B Nazanin" panose="00000400000000000000" pitchFamily="2" charset="-78"/>
          </a:endParaRPr>
        </a:p>
      </dgm:t>
    </dgm:pt>
    <dgm:pt modelId="{4FBFDA12-AFB8-4E9E-B3E8-B4DB0ADE059E}" type="asst">
      <dgm:prSet custT="1"/>
      <dgm:spPr>
        <a:solidFill>
          <a:schemeClr val="bg2">
            <a:lumMod val="75000"/>
          </a:schemeClr>
        </a:solidFill>
        <a:effectLst>
          <a:outerShdw blurRad="152400" dist="317500" dir="5400000" sx="90000" sy="-19000" rotWithShape="0">
            <a:prstClr val="black">
              <a:alpha val="15000"/>
            </a:prstClr>
          </a:outerShdw>
          <a:softEdge rad="31750"/>
        </a:effectLst>
        <a:scene3d>
          <a:camera prst="orthographicFront"/>
          <a:lightRig rig="threePt" dir="t"/>
        </a:scene3d>
        <a:sp3d>
          <a:bevelT w="152400" h="50800" prst="softRound"/>
        </a:sp3d>
      </dgm:spPr>
      <dgm:t>
        <a:bodyPr/>
        <a:lstStyle/>
        <a:p>
          <a:r>
            <a:rPr lang="fa-IR" sz="1600" b="1" dirty="0" smtClean="0">
              <a:cs typeface="B Nazanin" panose="00000400000000000000" pitchFamily="2" charset="-78"/>
            </a:rPr>
            <a:t>قابلیت اتکا</a:t>
          </a:r>
          <a:endParaRPr lang="en-US" sz="1600" b="1" dirty="0">
            <a:cs typeface="B Nazanin" panose="00000400000000000000" pitchFamily="2" charset="-78"/>
          </a:endParaRPr>
        </a:p>
      </dgm:t>
    </dgm:pt>
    <dgm:pt modelId="{DBD69A87-BD6F-4809-A85A-CD64946581FB}" type="parTrans" cxnId="{F4AFD232-0D7C-4E02-8AEF-DA96FEA179FD}">
      <dgm:prSet/>
      <dgm:spPr>
        <a:solidFill>
          <a:schemeClr val="bg2">
            <a:lumMod val="75000"/>
          </a:schemeClr>
        </a:solidFill>
        <a:effectLst>
          <a:outerShdw blurRad="152400" dist="317500" dir="5400000" sx="90000" sy="-19000" rotWithShape="0">
            <a:prstClr val="black">
              <a:alpha val="15000"/>
            </a:prstClr>
          </a:outerShdw>
          <a:softEdge rad="31750"/>
        </a:effectLst>
        <a:scene3d>
          <a:camera prst="orthographicFront"/>
          <a:lightRig rig="threePt" dir="t"/>
        </a:scene3d>
        <a:sp3d>
          <a:bevelT w="152400" h="50800" prst="softRound"/>
        </a:sp3d>
      </dgm:spPr>
      <dgm:t>
        <a:bodyPr/>
        <a:lstStyle/>
        <a:p>
          <a:endParaRPr lang="en-US" sz="2400" b="1">
            <a:cs typeface="B Nazanin" panose="00000400000000000000" pitchFamily="2" charset="-78"/>
          </a:endParaRPr>
        </a:p>
      </dgm:t>
    </dgm:pt>
    <dgm:pt modelId="{F84932FA-CBD0-45A2-8BFE-5FAEB465DFA8}" type="sibTrans" cxnId="{F4AFD232-0D7C-4E02-8AEF-DA96FEA179FD}">
      <dgm:prSet/>
      <dgm:spPr/>
      <dgm:t>
        <a:bodyPr/>
        <a:lstStyle/>
        <a:p>
          <a:endParaRPr lang="en-US" sz="2400" b="1">
            <a:cs typeface="B Nazanin" panose="00000400000000000000" pitchFamily="2" charset="-78"/>
          </a:endParaRPr>
        </a:p>
      </dgm:t>
    </dgm:pt>
    <dgm:pt modelId="{8E7AA811-CDF9-4809-A8BF-703BE80B300C}" type="asst">
      <dgm:prSet custT="1"/>
      <dgm:spPr>
        <a:solidFill>
          <a:schemeClr val="bg2">
            <a:lumMod val="75000"/>
          </a:schemeClr>
        </a:solidFill>
        <a:effectLst>
          <a:outerShdw blurRad="152400" dist="317500" dir="5400000" sx="90000" sy="-19000" rotWithShape="0">
            <a:prstClr val="black">
              <a:alpha val="15000"/>
            </a:prstClr>
          </a:outerShdw>
          <a:softEdge rad="31750"/>
        </a:effectLst>
        <a:scene3d>
          <a:camera prst="orthographicFront"/>
          <a:lightRig rig="threePt" dir="t"/>
        </a:scene3d>
        <a:sp3d>
          <a:bevelT w="152400" h="50800" prst="softRound"/>
        </a:sp3d>
      </dgm:spPr>
      <dgm:t>
        <a:bodyPr/>
        <a:lstStyle/>
        <a:p>
          <a:r>
            <a:rPr lang="fa-IR" sz="1600" b="1" dirty="0" smtClean="0">
              <a:cs typeface="B Nazanin" panose="00000400000000000000" pitchFamily="2" charset="-78"/>
            </a:rPr>
            <a:t>قابلیت تایید</a:t>
          </a:r>
          <a:endParaRPr lang="en-US" sz="1600" b="1" dirty="0">
            <a:cs typeface="B Nazanin" panose="00000400000000000000" pitchFamily="2" charset="-78"/>
          </a:endParaRPr>
        </a:p>
      </dgm:t>
    </dgm:pt>
    <dgm:pt modelId="{1FA216E9-4D9F-441B-9889-206486CBE6E2}" type="parTrans" cxnId="{F4FCE0C8-8511-4D35-B52B-0A2ACDDA6A33}">
      <dgm:prSet/>
      <dgm:spPr>
        <a:solidFill>
          <a:schemeClr val="bg2">
            <a:lumMod val="75000"/>
          </a:schemeClr>
        </a:solidFill>
        <a:effectLst>
          <a:outerShdw blurRad="152400" dist="317500" dir="5400000" sx="90000" sy="-19000" rotWithShape="0">
            <a:prstClr val="black">
              <a:alpha val="15000"/>
            </a:prstClr>
          </a:outerShdw>
          <a:softEdge rad="31750"/>
        </a:effectLst>
        <a:scene3d>
          <a:camera prst="orthographicFront"/>
          <a:lightRig rig="threePt" dir="t"/>
        </a:scene3d>
        <a:sp3d>
          <a:bevelT w="152400" h="50800" prst="softRound"/>
        </a:sp3d>
      </dgm:spPr>
      <dgm:t>
        <a:bodyPr/>
        <a:lstStyle/>
        <a:p>
          <a:endParaRPr lang="en-US" sz="2400" b="1">
            <a:cs typeface="B Nazanin" panose="00000400000000000000" pitchFamily="2" charset="-78"/>
          </a:endParaRPr>
        </a:p>
      </dgm:t>
    </dgm:pt>
    <dgm:pt modelId="{EB378C2C-F731-4184-9976-296E5CF9E133}" type="sibTrans" cxnId="{F4FCE0C8-8511-4D35-B52B-0A2ACDDA6A33}">
      <dgm:prSet/>
      <dgm:spPr/>
      <dgm:t>
        <a:bodyPr/>
        <a:lstStyle/>
        <a:p>
          <a:endParaRPr lang="en-US" sz="2400" b="1">
            <a:cs typeface="B Nazanin" panose="00000400000000000000" pitchFamily="2" charset="-78"/>
          </a:endParaRPr>
        </a:p>
      </dgm:t>
    </dgm:pt>
    <dgm:pt modelId="{5A278E7D-244A-470C-9D8A-B2CF19612B97}" type="asst">
      <dgm:prSet custT="1"/>
      <dgm:spPr>
        <a:solidFill>
          <a:schemeClr val="bg2">
            <a:lumMod val="75000"/>
          </a:schemeClr>
        </a:solidFill>
        <a:effectLst>
          <a:outerShdw blurRad="152400" dist="317500" dir="5400000" sx="90000" sy="-19000" rotWithShape="0">
            <a:prstClr val="black">
              <a:alpha val="15000"/>
            </a:prstClr>
          </a:outerShdw>
          <a:softEdge rad="31750"/>
        </a:effectLst>
        <a:scene3d>
          <a:camera prst="orthographicFront"/>
          <a:lightRig rig="threePt" dir="t"/>
        </a:scene3d>
        <a:sp3d>
          <a:bevelT w="152400" h="50800" prst="softRound"/>
        </a:sp3d>
      </dgm:spPr>
      <dgm:t>
        <a:bodyPr/>
        <a:lstStyle/>
        <a:p>
          <a:r>
            <a:rPr lang="fa-IR" sz="1600" b="1" dirty="0" smtClean="0">
              <a:cs typeface="B Nazanin" panose="00000400000000000000" pitchFamily="2" charset="-78"/>
            </a:rPr>
            <a:t>مربوط بودن</a:t>
          </a:r>
          <a:endParaRPr lang="en-US" sz="1600" b="1" dirty="0">
            <a:cs typeface="B Nazanin" panose="00000400000000000000" pitchFamily="2" charset="-78"/>
          </a:endParaRPr>
        </a:p>
      </dgm:t>
    </dgm:pt>
    <dgm:pt modelId="{6A05EF36-254E-4250-8DA1-9A89B5503FD2}" type="parTrans" cxnId="{336AC470-A0D9-4CEB-A653-3606E4877984}">
      <dgm:prSet/>
      <dgm:spPr>
        <a:solidFill>
          <a:schemeClr val="bg2">
            <a:lumMod val="75000"/>
          </a:schemeClr>
        </a:solidFill>
        <a:effectLst>
          <a:outerShdw blurRad="152400" dist="317500" dir="5400000" sx="90000" sy="-19000" rotWithShape="0">
            <a:prstClr val="black">
              <a:alpha val="15000"/>
            </a:prstClr>
          </a:outerShdw>
          <a:softEdge rad="31750"/>
        </a:effectLst>
        <a:scene3d>
          <a:camera prst="orthographicFront"/>
          <a:lightRig rig="threePt" dir="t"/>
        </a:scene3d>
        <a:sp3d>
          <a:bevelT w="152400" h="50800" prst="softRound"/>
        </a:sp3d>
      </dgm:spPr>
      <dgm:t>
        <a:bodyPr/>
        <a:lstStyle/>
        <a:p>
          <a:endParaRPr lang="en-US" sz="2400" b="1">
            <a:cs typeface="B Nazanin" panose="00000400000000000000" pitchFamily="2" charset="-78"/>
          </a:endParaRPr>
        </a:p>
      </dgm:t>
    </dgm:pt>
    <dgm:pt modelId="{900240FF-94D4-432A-954A-869B0858F476}" type="sibTrans" cxnId="{336AC470-A0D9-4CEB-A653-3606E4877984}">
      <dgm:prSet/>
      <dgm:spPr/>
      <dgm:t>
        <a:bodyPr/>
        <a:lstStyle/>
        <a:p>
          <a:endParaRPr lang="en-US" sz="2400" b="1">
            <a:cs typeface="B Nazanin" panose="00000400000000000000" pitchFamily="2" charset="-78"/>
          </a:endParaRPr>
        </a:p>
      </dgm:t>
    </dgm:pt>
    <dgm:pt modelId="{ACC8E459-79DB-4141-83E1-CF48489E34E1}" type="asst">
      <dgm:prSet custT="1"/>
      <dgm:spPr>
        <a:solidFill>
          <a:schemeClr val="bg2">
            <a:lumMod val="75000"/>
          </a:schemeClr>
        </a:solidFill>
        <a:effectLst>
          <a:outerShdw blurRad="152400" dist="317500" dir="5400000" sx="90000" sy="-19000" rotWithShape="0">
            <a:prstClr val="black">
              <a:alpha val="15000"/>
            </a:prstClr>
          </a:outerShdw>
          <a:softEdge rad="31750"/>
        </a:effectLst>
        <a:scene3d>
          <a:camera prst="orthographicFront"/>
          <a:lightRig rig="threePt" dir="t"/>
        </a:scene3d>
        <a:sp3d>
          <a:bevelT w="152400" h="50800" prst="softRound"/>
        </a:sp3d>
      </dgm:spPr>
      <dgm:t>
        <a:bodyPr/>
        <a:lstStyle/>
        <a:p>
          <a:r>
            <a:rPr lang="fa-IR" sz="1600" b="1" dirty="0" smtClean="0">
              <a:cs typeface="B Nazanin" panose="00000400000000000000" pitchFamily="2" charset="-78"/>
            </a:rPr>
            <a:t>به موقع بودن</a:t>
          </a:r>
          <a:endParaRPr lang="en-US" sz="1600" b="1" dirty="0">
            <a:cs typeface="B Nazanin" panose="00000400000000000000" pitchFamily="2" charset="-78"/>
          </a:endParaRPr>
        </a:p>
      </dgm:t>
    </dgm:pt>
    <dgm:pt modelId="{F134B1B1-7116-44B9-9E27-5C6AB4482AB4}" type="parTrans" cxnId="{593062F9-B16E-411D-BD53-5C38C2805680}">
      <dgm:prSet/>
      <dgm:spPr>
        <a:solidFill>
          <a:schemeClr val="bg2">
            <a:lumMod val="75000"/>
          </a:schemeClr>
        </a:solidFill>
        <a:effectLst>
          <a:outerShdw blurRad="152400" dist="317500" dir="5400000" sx="90000" sy="-19000" rotWithShape="0">
            <a:prstClr val="black">
              <a:alpha val="15000"/>
            </a:prstClr>
          </a:outerShdw>
          <a:softEdge rad="31750"/>
        </a:effectLst>
        <a:scene3d>
          <a:camera prst="orthographicFront"/>
          <a:lightRig rig="threePt" dir="t"/>
        </a:scene3d>
        <a:sp3d>
          <a:bevelT w="152400" h="50800" prst="softRound"/>
        </a:sp3d>
      </dgm:spPr>
      <dgm:t>
        <a:bodyPr/>
        <a:lstStyle/>
        <a:p>
          <a:endParaRPr lang="en-US" sz="2400" b="1">
            <a:cs typeface="B Nazanin" panose="00000400000000000000" pitchFamily="2" charset="-78"/>
          </a:endParaRPr>
        </a:p>
      </dgm:t>
    </dgm:pt>
    <dgm:pt modelId="{1F09939F-D793-4DEA-978D-C12C4CF51F02}" type="sibTrans" cxnId="{593062F9-B16E-411D-BD53-5C38C2805680}">
      <dgm:prSet/>
      <dgm:spPr/>
      <dgm:t>
        <a:bodyPr/>
        <a:lstStyle/>
        <a:p>
          <a:endParaRPr lang="en-US" sz="2400" b="1">
            <a:cs typeface="B Nazanin" panose="00000400000000000000" pitchFamily="2" charset="-78"/>
          </a:endParaRPr>
        </a:p>
      </dgm:t>
    </dgm:pt>
    <dgm:pt modelId="{00AF0AFF-53D4-43E3-94A9-FDA7F7BEFF35}" type="asst">
      <dgm:prSet custT="1"/>
      <dgm:spPr>
        <a:solidFill>
          <a:schemeClr val="bg2">
            <a:lumMod val="75000"/>
          </a:schemeClr>
        </a:solidFill>
        <a:effectLst>
          <a:outerShdw blurRad="152400" dist="317500" dir="5400000" sx="90000" sy="-19000" rotWithShape="0">
            <a:prstClr val="black">
              <a:alpha val="15000"/>
            </a:prstClr>
          </a:outerShdw>
          <a:softEdge rad="31750"/>
        </a:effectLst>
        <a:scene3d>
          <a:camera prst="orthographicFront"/>
          <a:lightRig rig="threePt" dir="t"/>
        </a:scene3d>
        <a:sp3d>
          <a:bevelT w="152400" h="50800" prst="softRound"/>
        </a:sp3d>
      </dgm:spPr>
      <dgm:t>
        <a:bodyPr/>
        <a:lstStyle/>
        <a:p>
          <a:r>
            <a:rPr lang="fa-IR" sz="1600" b="1" dirty="0" smtClean="0">
              <a:cs typeface="B Nazanin" panose="00000400000000000000" pitchFamily="2" charset="-78"/>
            </a:rPr>
            <a:t>ارزش پیش بینی</a:t>
          </a:r>
          <a:endParaRPr lang="en-US" sz="1600" b="1" dirty="0">
            <a:cs typeface="B Nazanin" panose="00000400000000000000" pitchFamily="2" charset="-78"/>
          </a:endParaRPr>
        </a:p>
      </dgm:t>
    </dgm:pt>
    <dgm:pt modelId="{8E804095-23DC-42AD-9876-C79714F7CD93}" type="parTrans" cxnId="{1D7F93B3-17DB-41F0-9B89-0365911E763E}">
      <dgm:prSet/>
      <dgm:spPr>
        <a:solidFill>
          <a:schemeClr val="bg2">
            <a:lumMod val="75000"/>
          </a:schemeClr>
        </a:solidFill>
        <a:effectLst>
          <a:outerShdw blurRad="152400" dist="317500" dir="5400000" sx="90000" sy="-19000" rotWithShape="0">
            <a:prstClr val="black">
              <a:alpha val="15000"/>
            </a:prstClr>
          </a:outerShdw>
          <a:softEdge rad="31750"/>
        </a:effectLst>
        <a:scene3d>
          <a:camera prst="orthographicFront"/>
          <a:lightRig rig="threePt" dir="t"/>
        </a:scene3d>
        <a:sp3d>
          <a:bevelT w="152400" h="50800" prst="softRound"/>
        </a:sp3d>
      </dgm:spPr>
      <dgm:t>
        <a:bodyPr/>
        <a:lstStyle/>
        <a:p>
          <a:endParaRPr lang="en-US" sz="2400" b="1">
            <a:cs typeface="B Nazanin" panose="00000400000000000000" pitchFamily="2" charset="-78"/>
          </a:endParaRPr>
        </a:p>
      </dgm:t>
    </dgm:pt>
    <dgm:pt modelId="{6A629907-8BBF-4C21-871B-8AA3B0E7B22C}" type="sibTrans" cxnId="{1D7F93B3-17DB-41F0-9B89-0365911E763E}">
      <dgm:prSet/>
      <dgm:spPr/>
      <dgm:t>
        <a:bodyPr/>
        <a:lstStyle/>
        <a:p>
          <a:endParaRPr lang="en-US" sz="2400" b="1">
            <a:cs typeface="B Nazanin" panose="00000400000000000000" pitchFamily="2" charset="-78"/>
          </a:endParaRPr>
        </a:p>
      </dgm:t>
    </dgm:pt>
    <dgm:pt modelId="{F15E6425-B806-45F2-8190-85F838EB14F7}" type="asst">
      <dgm:prSet custT="1"/>
      <dgm:spPr>
        <a:solidFill>
          <a:schemeClr val="bg2">
            <a:lumMod val="75000"/>
          </a:schemeClr>
        </a:solidFill>
        <a:effectLst>
          <a:outerShdw blurRad="152400" dist="317500" dir="5400000" sx="90000" sy="-19000" rotWithShape="0">
            <a:prstClr val="black">
              <a:alpha val="15000"/>
            </a:prstClr>
          </a:outerShdw>
          <a:softEdge rad="31750"/>
        </a:effectLst>
        <a:scene3d>
          <a:camera prst="orthographicFront"/>
          <a:lightRig rig="threePt" dir="t"/>
        </a:scene3d>
        <a:sp3d>
          <a:bevelT w="152400" h="50800" prst="softRound"/>
        </a:sp3d>
      </dgm:spPr>
      <dgm:t>
        <a:bodyPr/>
        <a:lstStyle/>
        <a:p>
          <a:r>
            <a:rPr lang="fa-IR" sz="1600" b="1" dirty="0" smtClean="0">
              <a:cs typeface="B Nazanin" panose="00000400000000000000" pitchFamily="2" charset="-78"/>
            </a:rPr>
            <a:t>ازرش بازخورد</a:t>
          </a:r>
          <a:endParaRPr lang="en-US" sz="1600" b="1" dirty="0">
            <a:cs typeface="B Nazanin" panose="00000400000000000000" pitchFamily="2" charset="-78"/>
          </a:endParaRPr>
        </a:p>
      </dgm:t>
    </dgm:pt>
    <dgm:pt modelId="{45ABA799-86D6-478E-ACDC-9BCD45C51572}" type="parTrans" cxnId="{516D2FA9-4891-4496-8E0C-08B1B5423C93}">
      <dgm:prSet/>
      <dgm:spPr>
        <a:solidFill>
          <a:schemeClr val="bg2">
            <a:lumMod val="75000"/>
          </a:schemeClr>
        </a:solidFill>
        <a:effectLst>
          <a:outerShdw blurRad="152400" dist="317500" dir="5400000" sx="90000" sy="-19000" rotWithShape="0">
            <a:prstClr val="black">
              <a:alpha val="15000"/>
            </a:prstClr>
          </a:outerShdw>
          <a:softEdge rad="31750"/>
        </a:effectLst>
        <a:scene3d>
          <a:camera prst="orthographicFront"/>
          <a:lightRig rig="threePt" dir="t"/>
        </a:scene3d>
        <a:sp3d>
          <a:bevelT w="152400" h="50800" prst="softRound"/>
        </a:sp3d>
      </dgm:spPr>
      <dgm:t>
        <a:bodyPr/>
        <a:lstStyle/>
        <a:p>
          <a:endParaRPr lang="en-US" sz="2400" b="1">
            <a:cs typeface="B Nazanin" panose="00000400000000000000" pitchFamily="2" charset="-78"/>
          </a:endParaRPr>
        </a:p>
      </dgm:t>
    </dgm:pt>
    <dgm:pt modelId="{58BFDB45-2D0B-4691-A3A1-FF228EBEA0FA}" type="sibTrans" cxnId="{516D2FA9-4891-4496-8E0C-08B1B5423C93}">
      <dgm:prSet/>
      <dgm:spPr/>
      <dgm:t>
        <a:bodyPr/>
        <a:lstStyle/>
        <a:p>
          <a:endParaRPr lang="en-US" sz="2400" b="1">
            <a:cs typeface="B Nazanin" panose="00000400000000000000" pitchFamily="2" charset="-78"/>
          </a:endParaRPr>
        </a:p>
      </dgm:t>
    </dgm:pt>
    <dgm:pt modelId="{B316A784-B3D6-4A6A-BF11-CCFA3BC28249}" type="asst">
      <dgm:prSet custT="1"/>
      <dgm:spPr>
        <a:solidFill>
          <a:schemeClr val="bg2">
            <a:lumMod val="75000"/>
          </a:schemeClr>
        </a:solidFill>
        <a:effectLst>
          <a:outerShdw blurRad="152400" dist="317500" dir="5400000" sx="90000" sy="-19000" rotWithShape="0">
            <a:prstClr val="black">
              <a:alpha val="15000"/>
            </a:prstClr>
          </a:outerShdw>
          <a:softEdge rad="31750"/>
        </a:effectLst>
        <a:scene3d>
          <a:camera prst="orthographicFront"/>
          <a:lightRig rig="threePt" dir="t"/>
        </a:scene3d>
        <a:sp3d>
          <a:bevelT w="152400" h="50800" prst="softRound"/>
        </a:sp3d>
      </dgm:spPr>
      <dgm:t>
        <a:bodyPr/>
        <a:lstStyle/>
        <a:p>
          <a:r>
            <a:rPr lang="fa-IR" sz="1600" b="1" dirty="0" smtClean="0">
              <a:cs typeface="B Nazanin" panose="00000400000000000000" pitchFamily="2" charset="-78"/>
            </a:rPr>
            <a:t>بی طرفی</a:t>
          </a:r>
          <a:endParaRPr lang="en-US" sz="1600" b="1" dirty="0">
            <a:cs typeface="B Nazanin" panose="00000400000000000000" pitchFamily="2" charset="-78"/>
          </a:endParaRPr>
        </a:p>
      </dgm:t>
    </dgm:pt>
    <dgm:pt modelId="{2842138D-CD63-47D0-9837-D60E6B2E7E60}" type="parTrans" cxnId="{D156DFFD-0F80-4A56-BA04-6C6D0A510922}">
      <dgm:prSet/>
      <dgm:spPr>
        <a:solidFill>
          <a:schemeClr val="bg2">
            <a:lumMod val="75000"/>
          </a:schemeClr>
        </a:solidFill>
        <a:effectLst>
          <a:outerShdw blurRad="152400" dist="317500" dir="5400000" sx="90000" sy="-19000" rotWithShape="0">
            <a:prstClr val="black">
              <a:alpha val="15000"/>
            </a:prstClr>
          </a:outerShdw>
          <a:softEdge rad="31750"/>
        </a:effectLst>
        <a:scene3d>
          <a:camera prst="orthographicFront"/>
          <a:lightRig rig="threePt" dir="t"/>
        </a:scene3d>
        <a:sp3d>
          <a:bevelT w="152400" h="50800" prst="softRound"/>
        </a:sp3d>
      </dgm:spPr>
      <dgm:t>
        <a:bodyPr/>
        <a:lstStyle/>
        <a:p>
          <a:endParaRPr lang="en-US" sz="2400" b="1">
            <a:cs typeface="B Nazanin" panose="00000400000000000000" pitchFamily="2" charset="-78"/>
          </a:endParaRPr>
        </a:p>
      </dgm:t>
    </dgm:pt>
    <dgm:pt modelId="{63AB4911-A9FB-463B-819C-95888A5245B7}" type="sibTrans" cxnId="{D156DFFD-0F80-4A56-BA04-6C6D0A510922}">
      <dgm:prSet/>
      <dgm:spPr/>
      <dgm:t>
        <a:bodyPr/>
        <a:lstStyle/>
        <a:p>
          <a:endParaRPr lang="en-US" sz="2400" b="1">
            <a:cs typeface="B Nazanin" panose="00000400000000000000" pitchFamily="2" charset="-78"/>
          </a:endParaRPr>
        </a:p>
      </dgm:t>
    </dgm:pt>
    <dgm:pt modelId="{D5708270-5197-442E-94B5-97BA91C1D7CC}">
      <dgm:prSet custT="1"/>
      <dgm:spPr>
        <a:solidFill>
          <a:schemeClr val="bg2">
            <a:lumMod val="75000"/>
          </a:schemeClr>
        </a:solidFill>
        <a:effectLst>
          <a:outerShdw blurRad="152400" dist="317500" dir="5400000" sx="90000" sy="-19000" rotWithShape="0">
            <a:prstClr val="black">
              <a:alpha val="15000"/>
            </a:prstClr>
          </a:outerShdw>
          <a:softEdge rad="31750"/>
        </a:effectLst>
        <a:scene3d>
          <a:camera prst="orthographicFront"/>
          <a:lightRig rig="threePt" dir="t"/>
        </a:scene3d>
        <a:sp3d>
          <a:bevelT w="152400" h="50800" prst="softRound"/>
        </a:sp3d>
      </dgm:spPr>
      <dgm:t>
        <a:bodyPr/>
        <a:lstStyle/>
        <a:p>
          <a:r>
            <a:rPr lang="fa-IR" sz="2000" b="1" dirty="0" smtClean="0">
              <a:cs typeface="B Nazanin" panose="00000400000000000000" pitchFamily="2" charset="-78"/>
            </a:rPr>
            <a:t>منافع&gt;بهای تمام شده</a:t>
          </a:r>
          <a:endParaRPr lang="en-US" sz="2000" b="1" dirty="0">
            <a:cs typeface="B Nazanin" panose="00000400000000000000" pitchFamily="2" charset="-78"/>
          </a:endParaRPr>
        </a:p>
      </dgm:t>
    </dgm:pt>
    <dgm:pt modelId="{1320CE74-DE7A-4BFC-9D10-2906B1D5FA59}" type="parTrans" cxnId="{893FBAFB-F09C-4DC6-B61F-454AE34905A6}">
      <dgm:prSet/>
      <dgm:spPr>
        <a:solidFill>
          <a:schemeClr val="bg2">
            <a:lumMod val="75000"/>
          </a:schemeClr>
        </a:solidFill>
        <a:effectLst>
          <a:outerShdw blurRad="152400" dist="317500" dir="5400000" sx="90000" sy="-19000" rotWithShape="0">
            <a:prstClr val="black">
              <a:alpha val="15000"/>
            </a:prstClr>
          </a:outerShdw>
          <a:softEdge rad="31750"/>
        </a:effectLst>
        <a:scene3d>
          <a:camera prst="orthographicFront"/>
          <a:lightRig rig="threePt" dir="t"/>
        </a:scene3d>
        <a:sp3d>
          <a:bevelT w="152400" h="50800" prst="softRound"/>
        </a:sp3d>
      </dgm:spPr>
      <dgm:t>
        <a:bodyPr/>
        <a:lstStyle/>
        <a:p>
          <a:endParaRPr lang="en-US" sz="2400" b="1">
            <a:cs typeface="B Nazanin" panose="00000400000000000000" pitchFamily="2" charset="-78"/>
          </a:endParaRPr>
        </a:p>
      </dgm:t>
    </dgm:pt>
    <dgm:pt modelId="{49D38EC5-A1A4-40B5-AE1E-81D013040B8A}" type="sibTrans" cxnId="{893FBAFB-F09C-4DC6-B61F-454AE34905A6}">
      <dgm:prSet/>
      <dgm:spPr/>
      <dgm:t>
        <a:bodyPr/>
        <a:lstStyle/>
        <a:p>
          <a:endParaRPr lang="en-US" sz="2400" b="1">
            <a:cs typeface="B Nazanin" panose="00000400000000000000" pitchFamily="2" charset="-78"/>
          </a:endParaRPr>
        </a:p>
      </dgm:t>
    </dgm:pt>
    <dgm:pt modelId="{38ACE526-DDB5-4E64-9127-814C8A2ADD64}" type="pres">
      <dgm:prSet presAssocID="{7325CEEF-8D14-4386-9AD1-BCEFBB467283}" presName="hierChild1" presStyleCnt="0">
        <dgm:presLayoutVars>
          <dgm:orgChart val="1"/>
          <dgm:chPref val="1"/>
          <dgm:dir/>
          <dgm:animOne val="branch"/>
          <dgm:animLvl val="lvl"/>
          <dgm:resizeHandles/>
        </dgm:presLayoutVars>
      </dgm:prSet>
      <dgm:spPr/>
      <dgm:t>
        <a:bodyPr/>
        <a:lstStyle/>
        <a:p>
          <a:endParaRPr lang="en-US"/>
        </a:p>
      </dgm:t>
    </dgm:pt>
    <dgm:pt modelId="{C4679996-1EDD-4027-A8EE-CA1F79C80EAB}" type="pres">
      <dgm:prSet presAssocID="{F7271FDF-5EE0-40FE-AF39-78F3A4F12D83}" presName="hierRoot1" presStyleCnt="0">
        <dgm:presLayoutVars>
          <dgm:hierBranch val="init"/>
        </dgm:presLayoutVars>
      </dgm:prSet>
      <dgm:spPr/>
    </dgm:pt>
    <dgm:pt modelId="{606455AD-BD96-4F6E-8763-AEAA37819DDF}" type="pres">
      <dgm:prSet presAssocID="{F7271FDF-5EE0-40FE-AF39-78F3A4F12D83}" presName="rootComposite1" presStyleCnt="0"/>
      <dgm:spPr/>
    </dgm:pt>
    <dgm:pt modelId="{E408326A-8914-4CFD-91FC-809F4AB12634}" type="pres">
      <dgm:prSet presAssocID="{F7271FDF-5EE0-40FE-AF39-78F3A4F12D83}" presName="rootText1" presStyleLbl="node0" presStyleIdx="0" presStyleCnt="1" custScaleX="442283" custScaleY="171206">
        <dgm:presLayoutVars>
          <dgm:chPref val="3"/>
        </dgm:presLayoutVars>
      </dgm:prSet>
      <dgm:spPr/>
      <dgm:t>
        <a:bodyPr/>
        <a:lstStyle/>
        <a:p>
          <a:endParaRPr lang="en-US"/>
        </a:p>
      </dgm:t>
    </dgm:pt>
    <dgm:pt modelId="{CB6D3B49-EE9F-41CF-87A4-12A773CFCE6A}" type="pres">
      <dgm:prSet presAssocID="{F7271FDF-5EE0-40FE-AF39-78F3A4F12D83}" presName="rootConnector1" presStyleLbl="node1" presStyleIdx="0" presStyleCnt="0"/>
      <dgm:spPr/>
      <dgm:t>
        <a:bodyPr/>
        <a:lstStyle/>
        <a:p>
          <a:endParaRPr lang="en-US"/>
        </a:p>
      </dgm:t>
    </dgm:pt>
    <dgm:pt modelId="{B479C274-B0F6-4996-ADA0-EB72B314960A}" type="pres">
      <dgm:prSet presAssocID="{F7271FDF-5EE0-40FE-AF39-78F3A4F12D83}" presName="hierChild2" presStyleCnt="0"/>
      <dgm:spPr/>
    </dgm:pt>
    <dgm:pt modelId="{C12392AC-4212-466F-A1A9-4732007FACA7}" type="pres">
      <dgm:prSet presAssocID="{1320CE74-DE7A-4BFC-9D10-2906B1D5FA59}" presName="Name37" presStyleLbl="parChTrans1D2" presStyleIdx="0" presStyleCnt="1"/>
      <dgm:spPr/>
      <dgm:t>
        <a:bodyPr/>
        <a:lstStyle/>
        <a:p>
          <a:endParaRPr lang="en-US"/>
        </a:p>
      </dgm:t>
    </dgm:pt>
    <dgm:pt modelId="{39C2AB31-27C0-426E-9B13-9EDA1B8F7F92}" type="pres">
      <dgm:prSet presAssocID="{D5708270-5197-442E-94B5-97BA91C1D7CC}" presName="hierRoot2" presStyleCnt="0">
        <dgm:presLayoutVars>
          <dgm:hierBranch val="init"/>
        </dgm:presLayoutVars>
      </dgm:prSet>
      <dgm:spPr/>
    </dgm:pt>
    <dgm:pt modelId="{BAB7289B-6419-4D03-B436-9B4518384868}" type="pres">
      <dgm:prSet presAssocID="{D5708270-5197-442E-94B5-97BA91C1D7CC}" presName="rootComposite" presStyleCnt="0"/>
      <dgm:spPr/>
    </dgm:pt>
    <dgm:pt modelId="{86601675-FF23-414F-9336-3AC2AF1AC5C8}" type="pres">
      <dgm:prSet presAssocID="{D5708270-5197-442E-94B5-97BA91C1D7CC}" presName="rootText" presStyleLbl="node2" presStyleIdx="0" presStyleCnt="1" custScaleX="252932">
        <dgm:presLayoutVars>
          <dgm:chPref val="3"/>
        </dgm:presLayoutVars>
      </dgm:prSet>
      <dgm:spPr/>
      <dgm:t>
        <a:bodyPr/>
        <a:lstStyle/>
        <a:p>
          <a:endParaRPr lang="en-US"/>
        </a:p>
      </dgm:t>
    </dgm:pt>
    <dgm:pt modelId="{F6BF8991-70BF-4709-AACD-6119F5E13351}" type="pres">
      <dgm:prSet presAssocID="{D5708270-5197-442E-94B5-97BA91C1D7CC}" presName="rootConnector" presStyleLbl="node2" presStyleIdx="0" presStyleCnt="1"/>
      <dgm:spPr/>
      <dgm:t>
        <a:bodyPr/>
        <a:lstStyle/>
        <a:p>
          <a:endParaRPr lang="en-US"/>
        </a:p>
      </dgm:t>
    </dgm:pt>
    <dgm:pt modelId="{9626822B-B1C4-49C2-AEAD-78602BF361E7}" type="pres">
      <dgm:prSet presAssocID="{D5708270-5197-442E-94B5-97BA91C1D7CC}" presName="hierChild4" presStyleCnt="0"/>
      <dgm:spPr/>
    </dgm:pt>
    <dgm:pt modelId="{93CFCCB0-D2E5-44B1-BA9D-86C46D7FB549}" type="pres">
      <dgm:prSet presAssocID="{9F3323C6-D88B-40BA-96B4-5FE37F2A1498}" presName="Name37" presStyleLbl="parChTrans1D3" presStyleIdx="0" presStyleCnt="1"/>
      <dgm:spPr/>
      <dgm:t>
        <a:bodyPr/>
        <a:lstStyle/>
        <a:p>
          <a:endParaRPr lang="en-US"/>
        </a:p>
      </dgm:t>
    </dgm:pt>
    <dgm:pt modelId="{0C4CF814-BF50-4242-8270-EC353C335753}" type="pres">
      <dgm:prSet presAssocID="{B2B9C3F4-0971-48B3-8649-2986799C1C50}" presName="hierRoot2" presStyleCnt="0">
        <dgm:presLayoutVars>
          <dgm:hierBranch val="init"/>
        </dgm:presLayoutVars>
      </dgm:prSet>
      <dgm:spPr/>
    </dgm:pt>
    <dgm:pt modelId="{46061E6F-AEE1-4C57-9793-DDE4BB25A69D}" type="pres">
      <dgm:prSet presAssocID="{B2B9C3F4-0971-48B3-8649-2986799C1C50}" presName="rootComposite" presStyleCnt="0"/>
      <dgm:spPr/>
    </dgm:pt>
    <dgm:pt modelId="{350344A8-F9B4-4D10-95B8-30EB19B964DC}" type="pres">
      <dgm:prSet presAssocID="{B2B9C3F4-0971-48B3-8649-2986799C1C50}" presName="rootText" presStyleLbl="node3" presStyleIdx="0" presStyleCnt="1" custScaleX="135187" custScaleY="50848">
        <dgm:presLayoutVars>
          <dgm:chPref val="3"/>
        </dgm:presLayoutVars>
      </dgm:prSet>
      <dgm:spPr/>
      <dgm:t>
        <a:bodyPr/>
        <a:lstStyle/>
        <a:p>
          <a:endParaRPr lang="en-US"/>
        </a:p>
      </dgm:t>
    </dgm:pt>
    <dgm:pt modelId="{1DE23F7C-0BC0-4BBF-B7EC-5BFA5A49EC69}" type="pres">
      <dgm:prSet presAssocID="{B2B9C3F4-0971-48B3-8649-2986799C1C50}" presName="rootConnector" presStyleLbl="node3" presStyleIdx="0" presStyleCnt="1"/>
      <dgm:spPr/>
      <dgm:t>
        <a:bodyPr/>
        <a:lstStyle/>
        <a:p>
          <a:endParaRPr lang="en-US"/>
        </a:p>
      </dgm:t>
    </dgm:pt>
    <dgm:pt modelId="{F3DB3E32-F1F2-4CD9-9C8B-843D74A07CB1}" type="pres">
      <dgm:prSet presAssocID="{B2B9C3F4-0971-48B3-8649-2986799C1C50}" presName="hierChild4" presStyleCnt="0"/>
      <dgm:spPr/>
    </dgm:pt>
    <dgm:pt modelId="{E7506221-A99A-4B6D-B14B-BF24A939A793}" type="pres">
      <dgm:prSet presAssocID="{2F3995BB-2D57-4F68-94B0-CC571BA92431}" presName="Name37" presStyleLbl="parChTrans1D4" presStyleIdx="0" presStyleCnt="10"/>
      <dgm:spPr/>
      <dgm:t>
        <a:bodyPr/>
        <a:lstStyle/>
        <a:p>
          <a:endParaRPr lang="en-US"/>
        </a:p>
      </dgm:t>
    </dgm:pt>
    <dgm:pt modelId="{AABF1D63-5560-49F9-A27F-EDA4CEE2444D}" type="pres">
      <dgm:prSet presAssocID="{DD352B5A-216B-4BA8-941C-37BDB5C1E5BB}" presName="hierRoot2" presStyleCnt="0">
        <dgm:presLayoutVars>
          <dgm:hierBranch val="init"/>
        </dgm:presLayoutVars>
      </dgm:prSet>
      <dgm:spPr/>
    </dgm:pt>
    <dgm:pt modelId="{D8825536-21B6-426E-8B32-BBDEFD75AA0C}" type="pres">
      <dgm:prSet presAssocID="{DD352B5A-216B-4BA8-941C-37BDB5C1E5BB}" presName="rootComposite" presStyleCnt="0"/>
      <dgm:spPr/>
    </dgm:pt>
    <dgm:pt modelId="{2932407C-2F0C-4BCB-860D-13C7FA9874AA}" type="pres">
      <dgm:prSet presAssocID="{DD352B5A-216B-4BA8-941C-37BDB5C1E5BB}" presName="rootText" presStyleLbl="node4" presStyleIdx="0" presStyleCnt="2" custScaleX="297953" custScaleY="33259" custLinFactNeighborX="0" custLinFactNeighborY="-5460">
        <dgm:presLayoutVars>
          <dgm:chPref val="3"/>
        </dgm:presLayoutVars>
      </dgm:prSet>
      <dgm:spPr/>
      <dgm:t>
        <a:bodyPr/>
        <a:lstStyle/>
        <a:p>
          <a:endParaRPr lang="en-US"/>
        </a:p>
      </dgm:t>
    </dgm:pt>
    <dgm:pt modelId="{E75CDA20-F3B0-4888-8F2E-35AD1F5CADBD}" type="pres">
      <dgm:prSet presAssocID="{DD352B5A-216B-4BA8-941C-37BDB5C1E5BB}" presName="rootConnector" presStyleLbl="node4" presStyleIdx="0" presStyleCnt="2"/>
      <dgm:spPr/>
      <dgm:t>
        <a:bodyPr/>
        <a:lstStyle/>
        <a:p>
          <a:endParaRPr lang="en-US"/>
        </a:p>
      </dgm:t>
    </dgm:pt>
    <dgm:pt modelId="{A54DC5EB-B770-49E5-A342-C7140E627437}" type="pres">
      <dgm:prSet presAssocID="{DD352B5A-216B-4BA8-941C-37BDB5C1E5BB}" presName="hierChild4" presStyleCnt="0"/>
      <dgm:spPr/>
    </dgm:pt>
    <dgm:pt modelId="{FDDBF427-A830-4325-852B-CB8D7C438DBA}" type="pres">
      <dgm:prSet presAssocID="{C4179EE0-F981-4334-A232-422124BE1FC7}" presName="Name37" presStyleLbl="parChTrans1D4" presStyleIdx="1" presStyleCnt="10"/>
      <dgm:spPr/>
      <dgm:t>
        <a:bodyPr/>
        <a:lstStyle/>
        <a:p>
          <a:endParaRPr lang="en-US"/>
        </a:p>
      </dgm:t>
    </dgm:pt>
    <dgm:pt modelId="{328C79C3-6F98-4EAE-9EFD-976488183DCF}" type="pres">
      <dgm:prSet presAssocID="{A7D8537D-1531-45B8-911D-08866F23DFC5}" presName="hierRoot2" presStyleCnt="0">
        <dgm:presLayoutVars>
          <dgm:hierBranch val="init"/>
        </dgm:presLayoutVars>
      </dgm:prSet>
      <dgm:spPr/>
    </dgm:pt>
    <dgm:pt modelId="{A2455733-F7E1-4387-998E-62C95AC8E747}" type="pres">
      <dgm:prSet presAssocID="{A7D8537D-1531-45B8-911D-08866F23DFC5}" presName="rootComposite" presStyleCnt="0"/>
      <dgm:spPr/>
    </dgm:pt>
    <dgm:pt modelId="{BDD99C42-9067-404A-A993-F707DAF67036}" type="pres">
      <dgm:prSet presAssocID="{A7D8537D-1531-45B8-911D-08866F23DFC5}" presName="rootText" presStyleLbl="node4" presStyleIdx="1" presStyleCnt="2" custScaleX="261162" custScaleY="248624">
        <dgm:presLayoutVars>
          <dgm:chPref val="3"/>
        </dgm:presLayoutVars>
      </dgm:prSet>
      <dgm:spPr/>
      <dgm:t>
        <a:bodyPr/>
        <a:lstStyle/>
        <a:p>
          <a:endParaRPr lang="en-US"/>
        </a:p>
      </dgm:t>
    </dgm:pt>
    <dgm:pt modelId="{809EBE10-7779-4148-AEA1-165BAE204576}" type="pres">
      <dgm:prSet presAssocID="{A7D8537D-1531-45B8-911D-08866F23DFC5}" presName="rootConnector" presStyleLbl="node4" presStyleIdx="1" presStyleCnt="2"/>
      <dgm:spPr/>
      <dgm:t>
        <a:bodyPr/>
        <a:lstStyle/>
        <a:p>
          <a:endParaRPr lang="en-US"/>
        </a:p>
      </dgm:t>
    </dgm:pt>
    <dgm:pt modelId="{27E38B22-DD0F-4B52-9FBB-C42DC0B63BFE}" type="pres">
      <dgm:prSet presAssocID="{A7D8537D-1531-45B8-911D-08866F23DFC5}" presName="hierChild4" presStyleCnt="0"/>
      <dgm:spPr/>
    </dgm:pt>
    <dgm:pt modelId="{CCF2D386-31DA-4AF0-A1A5-984325525367}" type="pres">
      <dgm:prSet presAssocID="{A7D8537D-1531-45B8-911D-08866F23DFC5}" presName="hierChild5" presStyleCnt="0"/>
      <dgm:spPr/>
    </dgm:pt>
    <dgm:pt modelId="{D27E54E6-3834-4B92-8FEF-79CE49E1D86A}" type="pres">
      <dgm:prSet presAssocID="{DD352B5A-216B-4BA8-941C-37BDB5C1E5BB}" presName="hierChild5" presStyleCnt="0"/>
      <dgm:spPr/>
    </dgm:pt>
    <dgm:pt modelId="{AE95D22C-B4BC-49DC-9DE7-5F81DE1EB78F}" type="pres">
      <dgm:prSet presAssocID="{6A05EF36-254E-4250-8DA1-9A89B5503FD2}" presName="Name111" presStyleLbl="parChTrans1D4" presStyleIdx="2" presStyleCnt="10"/>
      <dgm:spPr/>
      <dgm:t>
        <a:bodyPr/>
        <a:lstStyle/>
        <a:p>
          <a:endParaRPr lang="en-US"/>
        </a:p>
      </dgm:t>
    </dgm:pt>
    <dgm:pt modelId="{2A74841A-F836-4B27-9EA5-9176DAC55B2C}" type="pres">
      <dgm:prSet presAssocID="{5A278E7D-244A-470C-9D8A-B2CF19612B97}" presName="hierRoot3" presStyleCnt="0">
        <dgm:presLayoutVars>
          <dgm:hierBranch val="init"/>
        </dgm:presLayoutVars>
      </dgm:prSet>
      <dgm:spPr/>
    </dgm:pt>
    <dgm:pt modelId="{241967F1-6D95-46D8-A8F7-484FDC0745E3}" type="pres">
      <dgm:prSet presAssocID="{5A278E7D-244A-470C-9D8A-B2CF19612B97}" presName="rootComposite3" presStyleCnt="0"/>
      <dgm:spPr/>
    </dgm:pt>
    <dgm:pt modelId="{9754CC3E-62BE-4FD5-967B-78A2A948A70C}" type="pres">
      <dgm:prSet presAssocID="{5A278E7D-244A-470C-9D8A-B2CF19612B97}" presName="rootText3" presStyleLbl="asst4" presStyleIdx="0" presStyleCnt="8" custScaleX="124659">
        <dgm:presLayoutVars>
          <dgm:chPref val="3"/>
        </dgm:presLayoutVars>
      </dgm:prSet>
      <dgm:spPr/>
      <dgm:t>
        <a:bodyPr/>
        <a:lstStyle/>
        <a:p>
          <a:endParaRPr lang="en-US"/>
        </a:p>
      </dgm:t>
    </dgm:pt>
    <dgm:pt modelId="{BE25E87D-EFE9-4EFC-895F-F66A1C3F88DD}" type="pres">
      <dgm:prSet presAssocID="{5A278E7D-244A-470C-9D8A-B2CF19612B97}" presName="rootConnector3" presStyleLbl="asst4" presStyleIdx="0" presStyleCnt="8"/>
      <dgm:spPr/>
      <dgm:t>
        <a:bodyPr/>
        <a:lstStyle/>
        <a:p>
          <a:endParaRPr lang="en-US"/>
        </a:p>
      </dgm:t>
    </dgm:pt>
    <dgm:pt modelId="{9646ACAF-F2B2-427B-B8C3-B5345ACA0029}" type="pres">
      <dgm:prSet presAssocID="{5A278E7D-244A-470C-9D8A-B2CF19612B97}" presName="hierChild6" presStyleCnt="0"/>
      <dgm:spPr/>
    </dgm:pt>
    <dgm:pt modelId="{B1723E85-29AB-4D5C-B284-FFFFEC19DAD3}" type="pres">
      <dgm:prSet presAssocID="{5A278E7D-244A-470C-9D8A-B2CF19612B97}" presName="hierChild7" presStyleCnt="0"/>
      <dgm:spPr/>
    </dgm:pt>
    <dgm:pt modelId="{B5C0E51A-16C7-4709-B847-CCFD5968117F}" type="pres">
      <dgm:prSet presAssocID="{45ABA799-86D6-478E-ACDC-9BCD45C51572}" presName="Name111" presStyleLbl="parChTrans1D4" presStyleIdx="3" presStyleCnt="10"/>
      <dgm:spPr/>
      <dgm:t>
        <a:bodyPr/>
        <a:lstStyle/>
        <a:p>
          <a:endParaRPr lang="en-US"/>
        </a:p>
      </dgm:t>
    </dgm:pt>
    <dgm:pt modelId="{F26E128E-E0D6-4C89-9614-133B9B9D0AE7}" type="pres">
      <dgm:prSet presAssocID="{F15E6425-B806-45F2-8190-85F838EB14F7}" presName="hierRoot3" presStyleCnt="0">
        <dgm:presLayoutVars>
          <dgm:hierBranch val="init"/>
        </dgm:presLayoutVars>
      </dgm:prSet>
      <dgm:spPr/>
    </dgm:pt>
    <dgm:pt modelId="{E337A21F-EE9B-4CB0-BD81-E686788D2F63}" type="pres">
      <dgm:prSet presAssocID="{F15E6425-B806-45F2-8190-85F838EB14F7}" presName="rootComposite3" presStyleCnt="0"/>
      <dgm:spPr/>
    </dgm:pt>
    <dgm:pt modelId="{34FE301C-473D-4595-A69B-41AC05BA5B6D}" type="pres">
      <dgm:prSet presAssocID="{F15E6425-B806-45F2-8190-85F838EB14F7}" presName="rootText3" presStyleLbl="asst4" presStyleIdx="1" presStyleCnt="8" custScaleX="124659">
        <dgm:presLayoutVars>
          <dgm:chPref val="3"/>
        </dgm:presLayoutVars>
      </dgm:prSet>
      <dgm:spPr/>
      <dgm:t>
        <a:bodyPr/>
        <a:lstStyle/>
        <a:p>
          <a:endParaRPr lang="en-US"/>
        </a:p>
      </dgm:t>
    </dgm:pt>
    <dgm:pt modelId="{5A29EE73-B5DC-4174-A2FD-74FB3FF205F5}" type="pres">
      <dgm:prSet presAssocID="{F15E6425-B806-45F2-8190-85F838EB14F7}" presName="rootConnector3" presStyleLbl="asst4" presStyleIdx="1" presStyleCnt="8"/>
      <dgm:spPr/>
      <dgm:t>
        <a:bodyPr/>
        <a:lstStyle/>
        <a:p>
          <a:endParaRPr lang="en-US"/>
        </a:p>
      </dgm:t>
    </dgm:pt>
    <dgm:pt modelId="{72181D33-67A3-4612-AF73-06FB808F861C}" type="pres">
      <dgm:prSet presAssocID="{F15E6425-B806-45F2-8190-85F838EB14F7}" presName="hierChild6" presStyleCnt="0"/>
      <dgm:spPr/>
    </dgm:pt>
    <dgm:pt modelId="{F67F74F5-3266-47C2-9564-6813D96AFE61}" type="pres">
      <dgm:prSet presAssocID="{F15E6425-B806-45F2-8190-85F838EB14F7}" presName="hierChild7" presStyleCnt="0"/>
      <dgm:spPr/>
    </dgm:pt>
    <dgm:pt modelId="{CAB7E1E2-53D3-46C4-8116-952F7E58877B}" type="pres">
      <dgm:prSet presAssocID="{F134B1B1-7116-44B9-9E27-5C6AB4482AB4}" presName="Name111" presStyleLbl="parChTrans1D4" presStyleIdx="4" presStyleCnt="10"/>
      <dgm:spPr/>
      <dgm:t>
        <a:bodyPr/>
        <a:lstStyle/>
        <a:p>
          <a:endParaRPr lang="en-US"/>
        </a:p>
      </dgm:t>
    </dgm:pt>
    <dgm:pt modelId="{E88633AA-8498-4F97-8B7C-E89DB17FB968}" type="pres">
      <dgm:prSet presAssocID="{ACC8E459-79DB-4141-83E1-CF48489E34E1}" presName="hierRoot3" presStyleCnt="0">
        <dgm:presLayoutVars>
          <dgm:hierBranch val="init"/>
        </dgm:presLayoutVars>
      </dgm:prSet>
      <dgm:spPr/>
    </dgm:pt>
    <dgm:pt modelId="{5A00E4D1-D849-4D1F-BDD3-2AF5FB9EA599}" type="pres">
      <dgm:prSet presAssocID="{ACC8E459-79DB-4141-83E1-CF48489E34E1}" presName="rootComposite3" presStyleCnt="0"/>
      <dgm:spPr/>
    </dgm:pt>
    <dgm:pt modelId="{44F953DC-68D4-47E2-8114-148FC0CAFE54}" type="pres">
      <dgm:prSet presAssocID="{ACC8E459-79DB-4141-83E1-CF48489E34E1}" presName="rootText3" presStyleLbl="asst4" presStyleIdx="2" presStyleCnt="8" custScaleX="124659">
        <dgm:presLayoutVars>
          <dgm:chPref val="3"/>
        </dgm:presLayoutVars>
      </dgm:prSet>
      <dgm:spPr/>
      <dgm:t>
        <a:bodyPr/>
        <a:lstStyle/>
        <a:p>
          <a:endParaRPr lang="en-US"/>
        </a:p>
      </dgm:t>
    </dgm:pt>
    <dgm:pt modelId="{4F5A11BD-C9C8-4CC9-B3C7-81EB9632E6B0}" type="pres">
      <dgm:prSet presAssocID="{ACC8E459-79DB-4141-83E1-CF48489E34E1}" presName="rootConnector3" presStyleLbl="asst4" presStyleIdx="2" presStyleCnt="8"/>
      <dgm:spPr/>
      <dgm:t>
        <a:bodyPr/>
        <a:lstStyle/>
        <a:p>
          <a:endParaRPr lang="en-US"/>
        </a:p>
      </dgm:t>
    </dgm:pt>
    <dgm:pt modelId="{3BB15B63-116D-4FC2-9080-789674A8561B}" type="pres">
      <dgm:prSet presAssocID="{ACC8E459-79DB-4141-83E1-CF48489E34E1}" presName="hierChild6" presStyleCnt="0"/>
      <dgm:spPr/>
    </dgm:pt>
    <dgm:pt modelId="{4E2A8852-4544-4EF2-A684-FD936961CF2C}" type="pres">
      <dgm:prSet presAssocID="{ACC8E459-79DB-4141-83E1-CF48489E34E1}" presName="hierChild7" presStyleCnt="0"/>
      <dgm:spPr/>
    </dgm:pt>
    <dgm:pt modelId="{F0B3D53E-E654-4992-8153-00EC7CEF1A71}" type="pres">
      <dgm:prSet presAssocID="{8E804095-23DC-42AD-9876-C79714F7CD93}" presName="Name111" presStyleLbl="parChTrans1D4" presStyleIdx="5" presStyleCnt="10"/>
      <dgm:spPr/>
      <dgm:t>
        <a:bodyPr/>
        <a:lstStyle/>
        <a:p>
          <a:endParaRPr lang="en-US"/>
        </a:p>
      </dgm:t>
    </dgm:pt>
    <dgm:pt modelId="{00BE3870-2EEF-4422-8668-3F1ECAFBA014}" type="pres">
      <dgm:prSet presAssocID="{00AF0AFF-53D4-43E3-94A9-FDA7F7BEFF35}" presName="hierRoot3" presStyleCnt="0">
        <dgm:presLayoutVars>
          <dgm:hierBranch val="init"/>
        </dgm:presLayoutVars>
      </dgm:prSet>
      <dgm:spPr/>
    </dgm:pt>
    <dgm:pt modelId="{25F8A19F-9FB0-4314-8240-F2CA3BAE107E}" type="pres">
      <dgm:prSet presAssocID="{00AF0AFF-53D4-43E3-94A9-FDA7F7BEFF35}" presName="rootComposite3" presStyleCnt="0"/>
      <dgm:spPr/>
    </dgm:pt>
    <dgm:pt modelId="{61485B0F-7CC3-4411-A6BF-AC6377A7D492}" type="pres">
      <dgm:prSet presAssocID="{00AF0AFF-53D4-43E3-94A9-FDA7F7BEFF35}" presName="rootText3" presStyleLbl="asst4" presStyleIdx="3" presStyleCnt="8" custScaleX="124659">
        <dgm:presLayoutVars>
          <dgm:chPref val="3"/>
        </dgm:presLayoutVars>
      </dgm:prSet>
      <dgm:spPr/>
      <dgm:t>
        <a:bodyPr/>
        <a:lstStyle/>
        <a:p>
          <a:endParaRPr lang="en-US"/>
        </a:p>
      </dgm:t>
    </dgm:pt>
    <dgm:pt modelId="{E4102EA0-AF7B-4198-807F-4A386E593BF0}" type="pres">
      <dgm:prSet presAssocID="{00AF0AFF-53D4-43E3-94A9-FDA7F7BEFF35}" presName="rootConnector3" presStyleLbl="asst4" presStyleIdx="3" presStyleCnt="8"/>
      <dgm:spPr/>
      <dgm:t>
        <a:bodyPr/>
        <a:lstStyle/>
        <a:p>
          <a:endParaRPr lang="en-US"/>
        </a:p>
      </dgm:t>
    </dgm:pt>
    <dgm:pt modelId="{93866253-89C5-406E-9D17-E4DA922BB0AD}" type="pres">
      <dgm:prSet presAssocID="{00AF0AFF-53D4-43E3-94A9-FDA7F7BEFF35}" presName="hierChild6" presStyleCnt="0"/>
      <dgm:spPr/>
    </dgm:pt>
    <dgm:pt modelId="{4DD127F0-C5BC-4410-BB19-4EEF1413A3F3}" type="pres">
      <dgm:prSet presAssocID="{00AF0AFF-53D4-43E3-94A9-FDA7F7BEFF35}" presName="hierChild7" presStyleCnt="0"/>
      <dgm:spPr/>
    </dgm:pt>
    <dgm:pt modelId="{62C132EB-1130-496F-B023-516F29A19643}" type="pres">
      <dgm:prSet presAssocID="{DBD69A87-BD6F-4809-A85A-CD64946581FB}" presName="Name111" presStyleLbl="parChTrans1D4" presStyleIdx="6" presStyleCnt="10"/>
      <dgm:spPr/>
      <dgm:t>
        <a:bodyPr/>
        <a:lstStyle/>
        <a:p>
          <a:endParaRPr lang="en-US"/>
        </a:p>
      </dgm:t>
    </dgm:pt>
    <dgm:pt modelId="{F236FDD3-EE72-4970-8E66-5A2D488CC493}" type="pres">
      <dgm:prSet presAssocID="{4FBFDA12-AFB8-4E9E-B3E8-B4DB0ADE059E}" presName="hierRoot3" presStyleCnt="0">
        <dgm:presLayoutVars>
          <dgm:hierBranch val="init"/>
        </dgm:presLayoutVars>
      </dgm:prSet>
      <dgm:spPr/>
    </dgm:pt>
    <dgm:pt modelId="{B9E90127-20E8-48B8-AEF4-C85FB789BE09}" type="pres">
      <dgm:prSet presAssocID="{4FBFDA12-AFB8-4E9E-B3E8-B4DB0ADE059E}" presName="rootComposite3" presStyleCnt="0"/>
      <dgm:spPr/>
    </dgm:pt>
    <dgm:pt modelId="{D162319B-38A5-4AEE-BDEC-B3927C1C6D85}" type="pres">
      <dgm:prSet presAssocID="{4FBFDA12-AFB8-4E9E-B3E8-B4DB0ADE059E}" presName="rootText3" presStyleLbl="asst4" presStyleIdx="4" presStyleCnt="8" custScaleX="124659">
        <dgm:presLayoutVars>
          <dgm:chPref val="3"/>
        </dgm:presLayoutVars>
      </dgm:prSet>
      <dgm:spPr/>
      <dgm:t>
        <a:bodyPr/>
        <a:lstStyle/>
        <a:p>
          <a:endParaRPr lang="en-US"/>
        </a:p>
      </dgm:t>
    </dgm:pt>
    <dgm:pt modelId="{81AC2C94-1970-4C4A-A502-8B4BECDACD41}" type="pres">
      <dgm:prSet presAssocID="{4FBFDA12-AFB8-4E9E-B3E8-B4DB0ADE059E}" presName="rootConnector3" presStyleLbl="asst4" presStyleIdx="4" presStyleCnt="8"/>
      <dgm:spPr/>
      <dgm:t>
        <a:bodyPr/>
        <a:lstStyle/>
        <a:p>
          <a:endParaRPr lang="en-US"/>
        </a:p>
      </dgm:t>
    </dgm:pt>
    <dgm:pt modelId="{D7131841-E1D0-4960-88F8-7FAB06B22148}" type="pres">
      <dgm:prSet presAssocID="{4FBFDA12-AFB8-4E9E-B3E8-B4DB0ADE059E}" presName="hierChild6" presStyleCnt="0"/>
      <dgm:spPr/>
    </dgm:pt>
    <dgm:pt modelId="{5CC97B99-FCFD-4EE9-A8F3-A9AB00BE5E3F}" type="pres">
      <dgm:prSet presAssocID="{4FBFDA12-AFB8-4E9E-B3E8-B4DB0ADE059E}" presName="hierChild7" presStyleCnt="0"/>
      <dgm:spPr/>
    </dgm:pt>
    <dgm:pt modelId="{7FFD0C4F-9595-4FFC-8B38-CB4C95BA48F6}" type="pres">
      <dgm:prSet presAssocID="{1FA216E9-4D9F-441B-9889-206486CBE6E2}" presName="Name111" presStyleLbl="parChTrans1D4" presStyleIdx="7" presStyleCnt="10"/>
      <dgm:spPr/>
      <dgm:t>
        <a:bodyPr/>
        <a:lstStyle/>
        <a:p>
          <a:endParaRPr lang="en-US"/>
        </a:p>
      </dgm:t>
    </dgm:pt>
    <dgm:pt modelId="{6D5B553D-B72C-4183-85AA-27ECD3B5E7A1}" type="pres">
      <dgm:prSet presAssocID="{8E7AA811-CDF9-4809-A8BF-703BE80B300C}" presName="hierRoot3" presStyleCnt="0">
        <dgm:presLayoutVars>
          <dgm:hierBranch val="init"/>
        </dgm:presLayoutVars>
      </dgm:prSet>
      <dgm:spPr/>
    </dgm:pt>
    <dgm:pt modelId="{0992FB69-8AB5-4B93-8B28-C6873E643387}" type="pres">
      <dgm:prSet presAssocID="{8E7AA811-CDF9-4809-A8BF-703BE80B300C}" presName="rootComposite3" presStyleCnt="0"/>
      <dgm:spPr/>
    </dgm:pt>
    <dgm:pt modelId="{D8C407F2-F6FE-45FE-87B8-2CC451ED75B0}" type="pres">
      <dgm:prSet presAssocID="{8E7AA811-CDF9-4809-A8BF-703BE80B300C}" presName="rootText3" presStyleLbl="asst4" presStyleIdx="5" presStyleCnt="8" custScaleX="124659">
        <dgm:presLayoutVars>
          <dgm:chPref val="3"/>
        </dgm:presLayoutVars>
      </dgm:prSet>
      <dgm:spPr/>
      <dgm:t>
        <a:bodyPr/>
        <a:lstStyle/>
        <a:p>
          <a:endParaRPr lang="en-US"/>
        </a:p>
      </dgm:t>
    </dgm:pt>
    <dgm:pt modelId="{B591C96C-9F19-4339-91F5-5CBBC669A151}" type="pres">
      <dgm:prSet presAssocID="{8E7AA811-CDF9-4809-A8BF-703BE80B300C}" presName="rootConnector3" presStyleLbl="asst4" presStyleIdx="5" presStyleCnt="8"/>
      <dgm:spPr/>
      <dgm:t>
        <a:bodyPr/>
        <a:lstStyle/>
        <a:p>
          <a:endParaRPr lang="en-US"/>
        </a:p>
      </dgm:t>
    </dgm:pt>
    <dgm:pt modelId="{0DDC980A-7852-4295-A813-27750A55AE37}" type="pres">
      <dgm:prSet presAssocID="{8E7AA811-CDF9-4809-A8BF-703BE80B300C}" presName="hierChild6" presStyleCnt="0"/>
      <dgm:spPr/>
    </dgm:pt>
    <dgm:pt modelId="{40AD85C0-362E-4DB7-A25C-F99FC7474BC6}" type="pres">
      <dgm:prSet presAssocID="{8E7AA811-CDF9-4809-A8BF-703BE80B300C}" presName="hierChild7" presStyleCnt="0"/>
      <dgm:spPr/>
    </dgm:pt>
    <dgm:pt modelId="{1709862A-5C07-4FBD-9E84-ACAECEA67EE4}" type="pres">
      <dgm:prSet presAssocID="{BE9A9933-5DE6-4F63-AA07-F23EB1717A70}" presName="Name111" presStyleLbl="parChTrans1D4" presStyleIdx="8" presStyleCnt="10"/>
      <dgm:spPr/>
      <dgm:t>
        <a:bodyPr/>
        <a:lstStyle/>
        <a:p>
          <a:endParaRPr lang="en-US"/>
        </a:p>
      </dgm:t>
    </dgm:pt>
    <dgm:pt modelId="{F7EE6700-6CEF-4B5F-BA44-9F5F29BA5EE4}" type="pres">
      <dgm:prSet presAssocID="{AA192E89-222C-47B7-9E0A-530C10F10BCD}" presName="hierRoot3" presStyleCnt="0">
        <dgm:presLayoutVars>
          <dgm:hierBranch val="init"/>
        </dgm:presLayoutVars>
      </dgm:prSet>
      <dgm:spPr/>
    </dgm:pt>
    <dgm:pt modelId="{F647CAEB-938A-48F2-8317-45E7BD6E8DEA}" type="pres">
      <dgm:prSet presAssocID="{AA192E89-222C-47B7-9E0A-530C10F10BCD}" presName="rootComposite3" presStyleCnt="0"/>
      <dgm:spPr/>
    </dgm:pt>
    <dgm:pt modelId="{387F6973-53DE-46AB-8C33-AC7ADF4EAFA9}" type="pres">
      <dgm:prSet presAssocID="{AA192E89-222C-47B7-9E0A-530C10F10BCD}" presName="rootText3" presStyleLbl="asst4" presStyleIdx="6" presStyleCnt="8" custScaleX="124659">
        <dgm:presLayoutVars>
          <dgm:chPref val="3"/>
        </dgm:presLayoutVars>
      </dgm:prSet>
      <dgm:spPr/>
      <dgm:t>
        <a:bodyPr/>
        <a:lstStyle/>
        <a:p>
          <a:endParaRPr lang="en-US"/>
        </a:p>
      </dgm:t>
    </dgm:pt>
    <dgm:pt modelId="{28D1C919-FAB5-42D7-9838-1DD349D407C4}" type="pres">
      <dgm:prSet presAssocID="{AA192E89-222C-47B7-9E0A-530C10F10BCD}" presName="rootConnector3" presStyleLbl="asst4" presStyleIdx="6" presStyleCnt="8"/>
      <dgm:spPr/>
      <dgm:t>
        <a:bodyPr/>
        <a:lstStyle/>
        <a:p>
          <a:endParaRPr lang="en-US"/>
        </a:p>
      </dgm:t>
    </dgm:pt>
    <dgm:pt modelId="{42197D19-9C7D-49ED-B66B-88E606B6958B}" type="pres">
      <dgm:prSet presAssocID="{AA192E89-222C-47B7-9E0A-530C10F10BCD}" presName="hierChild6" presStyleCnt="0"/>
      <dgm:spPr/>
    </dgm:pt>
    <dgm:pt modelId="{2A4358B9-EA39-4634-B807-B86324B09417}" type="pres">
      <dgm:prSet presAssocID="{AA192E89-222C-47B7-9E0A-530C10F10BCD}" presName="hierChild7" presStyleCnt="0"/>
      <dgm:spPr/>
    </dgm:pt>
    <dgm:pt modelId="{B885F71B-1626-4504-9BCA-FBD33D29CB0B}" type="pres">
      <dgm:prSet presAssocID="{2842138D-CD63-47D0-9837-D60E6B2E7E60}" presName="Name111" presStyleLbl="parChTrans1D4" presStyleIdx="9" presStyleCnt="10"/>
      <dgm:spPr/>
      <dgm:t>
        <a:bodyPr/>
        <a:lstStyle/>
        <a:p>
          <a:endParaRPr lang="en-US"/>
        </a:p>
      </dgm:t>
    </dgm:pt>
    <dgm:pt modelId="{7462D649-8D8E-480A-AA91-80C0D0B62D3C}" type="pres">
      <dgm:prSet presAssocID="{B316A784-B3D6-4A6A-BF11-CCFA3BC28249}" presName="hierRoot3" presStyleCnt="0">
        <dgm:presLayoutVars>
          <dgm:hierBranch val="init"/>
        </dgm:presLayoutVars>
      </dgm:prSet>
      <dgm:spPr/>
    </dgm:pt>
    <dgm:pt modelId="{18EC1E7C-8EA9-41FD-A8C1-971526F4493F}" type="pres">
      <dgm:prSet presAssocID="{B316A784-B3D6-4A6A-BF11-CCFA3BC28249}" presName="rootComposite3" presStyleCnt="0"/>
      <dgm:spPr/>
    </dgm:pt>
    <dgm:pt modelId="{8E431431-4930-4535-8AF6-F32D4FF1F62E}" type="pres">
      <dgm:prSet presAssocID="{B316A784-B3D6-4A6A-BF11-CCFA3BC28249}" presName="rootText3" presStyleLbl="asst4" presStyleIdx="7" presStyleCnt="8" custScaleX="124659">
        <dgm:presLayoutVars>
          <dgm:chPref val="3"/>
        </dgm:presLayoutVars>
      </dgm:prSet>
      <dgm:spPr/>
      <dgm:t>
        <a:bodyPr/>
        <a:lstStyle/>
        <a:p>
          <a:endParaRPr lang="en-US"/>
        </a:p>
      </dgm:t>
    </dgm:pt>
    <dgm:pt modelId="{5FB9AF34-A081-47EF-B1E5-6DC483CECE69}" type="pres">
      <dgm:prSet presAssocID="{B316A784-B3D6-4A6A-BF11-CCFA3BC28249}" presName="rootConnector3" presStyleLbl="asst4" presStyleIdx="7" presStyleCnt="8"/>
      <dgm:spPr/>
      <dgm:t>
        <a:bodyPr/>
        <a:lstStyle/>
        <a:p>
          <a:endParaRPr lang="en-US"/>
        </a:p>
      </dgm:t>
    </dgm:pt>
    <dgm:pt modelId="{F184811C-7928-4402-B12D-633010554F1E}" type="pres">
      <dgm:prSet presAssocID="{B316A784-B3D6-4A6A-BF11-CCFA3BC28249}" presName="hierChild6" presStyleCnt="0"/>
      <dgm:spPr/>
    </dgm:pt>
    <dgm:pt modelId="{D0290B9F-B1CF-4E6A-9CF4-5E4B51D0AC54}" type="pres">
      <dgm:prSet presAssocID="{B316A784-B3D6-4A6A-BF11-CCFA3BC28249}" presName="hierChild7" presStyleCnt="0"/>
      <dgm:spPr/>
    </dgm:pt>
    <dgm:pt modelId="{9A1AF937-EFE3-4FAC-9916-574B16D91CB9}" type="pres">
      <dgm:prSet presAssocID="{B2B9C3F4-0971-48B3-8649-2986799C1C50}" presName="hierChild5" presStyleCnt="0"/>
      <dgm:spPr/>
    </dgm:pt>
    <dgm:pt modelId="{9287FEBA-25B9-4A91-AAB4-A175AB4A2DBD}" type="pres">
      <dgm:prSet presAssocID="{D5708270-5197-442E-94B5-97BA91C1D7CC}" presName="hierChild5" presStyleCnt="0"/>
      <dgm:spPr/>
    </dgm:pt>
    <dgm:pt modelId="{DB6E7B54-A8B0-4604-BFAE-B2CE4378DD7A}" type="pres">
      <dgm:prSet presAssocID="{F7271FDF-5EE0-40FE-AF39-78F3A4F12D83}" presName="hierChild3" presStyleCnt="0"/>
      <dgm:spPr/>
    </dgm:pt>
  </dgm:ptLst>
  <dgm:cxnLst>
    <dgm:cxn modelId="{F4AFD232-0D7C-4E02-8AEF-DA96FEA179FD}" srcId="{DD352B5A-216B-4BA8-941C-37BDB5C1E5BB}" destId="{4FBFDA12-AFB8-4E9E-B3E8-B4DB0ADE059E}" srcOrd="1" destOrd="0" parTransId="{DBD69A87-BD6F-4809-A85A-CD64946581FB}" sibTransId="{F84932FA-CBD0-45A2-8BFE-5FAEB465DFA8}"/>
    <dgm:cxn modelId="{00735375-A8C1-4A36-9584-E788A7687780}" type="presOf" srcId="{2F3995BB-2D57-4F68-94B0-CC571BA92431}" destId="{E7506221-A99A-4B6D-B14B-BF24A939A793}" srcOrd="0" destOrd="0" presId="urn:microsoft.com/office/officeart/2005/8/layout/orgChart1"/>
    <dgm:cxn modelId="{87968EE9-11A4-4389-B44E-1BDDE9780248}" type="presOf" srcId="{B316A784-B3D6-4A6A-BF11-CCFA3BC28249}" destId="{8E431431-4930-4535-8AF6-F32D4FF1F62E}" srcOrd="0" destOrd="0" presId="urn:microsoft.com/office/officeart/2005/8/layout/orgChart1"/>
    <dgm:cxn modelId="{4C0A1433-07F5-497E-A5F7-0912B168105C}" type="presOf" srcId="{C4179EE0-F981-4334-A232-422124BE1FC7}" destId="{FDDBF427-A830-4325-852B-CB8D7C438DBA}" srcOrd="0" destOrd="0" presId="urn:microsoft.com/office/officeart/2005/8/layout/orgChart1"/>
    <dgm:cxn modelId="{54C1BF87-8418-49DB-8CDC-09F64181E3CA}" type="presOf" srcId="{5A278E7D-244A-470C-9D8A-B2CF19612B97}" destId="{9754CC3E-62BE-4FD5-967B-78A2A948A70C}" srcOrd="0" destOrd="0" presId="urn:microsoft.com/office/officeart/2005/8/layout/orgChart1"/>
    <dgm:cxn modelId="{A99A0680-1FF5-48A1-A6F0-5F23C417EC84}" type="presOf" srcId="{8E7AA811-CDF9-4809-A8BF-703BE80B300C}" destId="{B591C96C-9F19-4339-91F5-5CBBC669A151}" srcOrd="1" destOrd="0" presId="urn:microsoft.com/office/officeart/2005/8/layout/orgChart1"/>
    <dgm:cxn modelId="{E64732E7-25A6-43A0-9F0F-E914229C4538}" type="presOf" srcId="{F7271FDF-5EE0-40FE-AF39-78F3A4F12D83}" destId="{CB6D3B49-EE9F-41CF-87A4-12A773CFCE6A}" srcOrd="1" destOrd="0" presId="urn:microsoft.com/office/officeart/2005/8/layout/orgChart1"/>
    <dgm:cxn modelId="{F2DD4143-0872-473E-9659-BC60AB027CD3}" srcId="{7325CEEF-8D14-4386-9AD1-BCEFBB467283}" destId="{F7271FDF-5EE0-40FE-AF39-78F3A4F12D83}" srcOrd="0" destOrd="0" parTransId="{C9302861-4C6B-4E44-B680-8D01741A0568}" sibTransId="{C1A5729B-048C-40E8-9EC9-46E99FB12D92}"/>
    <dgm:cxn modelId="{91521A35-45E0-458F-8C00-9B1CB1CBA60A}" type="presOf" srcId="{A7D8537D-1531-45B8-911D-08866F23DFC5}" destId="{809EBE10-7779-4148-AEA1-165BAE204576}" srcOrd="1" destOrd="0" presId="urn:microsoft.com/office/officeart/2005/8/layout/orgChart1"/>
    <dgm:cxn modelId="{F078F418-AB25-4EBD-A41B-7F408915C386}" type="presOf" srcId="{1FA216E9-4D9F-441B-9889-206486CBE6E2}" destId="{7FFD0C4F-9595-4FFC-8B38-CB4C95BA48F6}" srcOrd="0" destOrd="0" presId="urn:microsoft.com/office/officeart/2005/8/layout/orgChart1"/>
    <dgm:cxn modelId="{593062F9-B16E-411D-BD53-5C38C2805680}" srcId="{5A278E7D-244A-470C-9D8A-B2CF19612B97}" destId="{ACC8E459-79DB-4141-83E1-CF48489E34E1}" srcOrd="1" destOrd="0" parTransId="{F134B1B1-7116-44B9-9E27-5C6AB4482AB4}" sibTransId="{1F09939F-D793-4DEA-978D-C12C4CF51F02}"/>
    <dgm:cxn modelId="{F8797115-A909-4EA9-90F6-603594D5483B}" type="presOf" srcId="{AA192E89-222C-47B7-9E0A-530C10F10BCD}" destId="{28D1C919-FAB5-42D7-9838-1DD349D407C4}" srcOrd="1" destOrd="0" presId="urn:microsoft.com/office/officeart/2005/8/layout/orgChart1"/>
    <dgm:cxn modelId="{CDEE660A-4C39-421F-BB13-ABE18BA77ADC}" type="presOf" srcId="{F15E6425-B806-45F2-8190-85F838EB14F7}" destId="{5A29EE73-B5DC-4174-A2FD-74FB3FF205F5}" srcOrd="1" destOrd="0" presId="urn:microsoft.com/office/officeart/2005/8/layout/orgChart1"/>
    <dgm:cxn modelId="{35885F67-FEF8-457F-BACC-0E1B0311D5FB}" type="presOf" srcId="{B316A784-B3D6-4A6A-BF11-CCFA3BC28249}" destId="{5FB9AF34-A081-47EF-B1E5-6DC483CECE69}" srcOrd="1" destOrd="0" presId="urn:microsoft.com/office/officeart/2005/8/layout/orgChart1"/>
    <dgm:cxn modelId="{25E57F46-DBFE-4BF1-898A-9FFAE92DDC68}" type="presOf" srcId="{4FBFDA12-AFB8-4E9E-B3E8-B4DB0ADE059E}" destId="{81AC2C94-1970-4C4A-A502-8B4BECDACD41}" srcOrd="1" destOrd="0" presId="urn:microsoft.com/office/officeart/2005/8/layout/orgChart1"/>
    <dgm:cxn modelId="{B2D7FE26-917E-48DE-8BAA-9FB2815550A6}" type="presOf" srcId="{ACC8E459-79DB-4141-83E1-CF48489E34E1}" destId="{4F5A11BD-C9C8-4CC9-B3C7-81EB9632E6B0}" srcOrd="1" destOrd="0" presId="urn:microsoft.com/office/officeart/2005/8/layout/orgChart1"/>
    <dgm:cxn modelId="{E66BBA64-ACB4-46DB-A316-43406FAA1C00}" type="presOf" srcId="{00AF0AFF-53D4-43E3-94A9-FDA7F7BEFF35}" destId="{E4102EA0-AF7B-4198-807F-4A386E593BF0}" srcOrd="1" destOrd="0" presId="urn:microsoft.com/office/officeart/2005/8/layout/orgChart1"/>
    <dgm:cxn modelId="{1F2D1F9D-C36D-417F-9D96-9AB5274325B2}" type="presOf" srcId="{9F3323C6-D88B-40BA-96B4-5FE37F2A1498}" destId="{93CFCCB0-D2E5-44B1-BA9D-86C46D7FB549}" srcOrd="0" destOrd="0" presId="urn:microsoft.com/office/officeart/2005/8/layout/orgChart1"/>
    <dgm:cxn modelId="{09BCBEB2-42D3-4E72-AF6F-C489889E7F7C}" type="presOf" srcId="{F134B1B1-7116-44B9-9E27-5C6AB4482AB4}" destId="{CAB7E1E2-53D3-46C4-8116-952F7E58877B}" srcOrd="0" destOrd="0" presId="urn:microsoft.com/office/officeart/2005/8/layout/orgChart1"/>
    <dgm:cxn modelId="{A826D929-CBD7-4C87-8BA0-51D3F55F1651}" type="presOf" srcId="{AA192E89-222C-47B7-9E0A-530C10F10BCD}" destId="{387F6973-53DE-46AB-8C33-AC7ADF4EAFA9}" srcOrd="0" destOrd="0" presId="urn:microsoft.com/office/officeart/2005/8/layout/orgChart1"/>
    <dgm:cxn modelId="{84AE94EB-3ACA-40A8-A878-073EE9ECC558}" type="presOf" srcId="{DD352B5A-216B-4BA8-941C-37BDB5C1E5BB}" destId="{2932407C-2F0C-4BCB-860D-13C7FA9874AA}" srcOrd="0" destOrd="0" presId="urn:microsoft.com/office/officeart/2005/8/layout/orgChart1"/>
    <dgm:cxn modelId="{893FBAFB-F09C-4DC6-B61F-454AE34905A6}" srcId="{F7271FDF-5EE0-40FE-AF39-78F3A4F12D83}" destId="{D5708270-5197-442E-94B5-97BA91C1D7CC}" srcOrd="0" destOrd="0" parTransId="{1320CE74-DE7A-4BFC-9D10-2906B1D5FA59}" sibTransId="{49D38EC5-A1A4-40B5-AE1E-81D013040B8A}"/>
    <dgm:cxn modelId="{336AC470-A0D9-4CEB-A653-3606E4877984}" srcId="{DD352B5A-216B-4BA8-941C-37BDB5C1E5BB}" destId="{5A278E7D-244A-470C-9D8A-B2CF19612B97}" srcOrd="0" destOrd="0" parTransId="{6A05EF36-254E-4250-8DA1-9A89B5503FD2}" sibTransId="{900240FF-94D4-432A-954A-869B0858F476}"/>
    <dgm:cxn modelId="{F44CBAFF-E1C9-46DB-B814-D8BC045B008D}" type="presOf" srcId="{F7271FDF-5EE0-40FE-AF39-78F3A4F12D83}" destId="{E408326A-8914-4CFD-91FC-809F4AB12634}" srcOrd="0" destOrd="0" presId="urn:microsoft.com/office/officeart/2005/8/layout/orgChart1"/>
    <dgm:cxn modelId="{ACA2DE63-7938-438C-BE95-C260B2EF6F65}" type="presOf" srcId="{00AF0AFF-53D4-43E3-94A9-FDA7F7BEFF35}" destId="{61485B0F-7CC3-4411-A6BF-AC6377A7D492}" srcOrd="0" destOrd="0" presId="urn:microsoft.com/office/officeart/2005/8/layout/orgChart1"/>
    <dgm:cxn modelId="{3A0A96C4-0153-49A0-AAA5-A97E877A4527}" type="presOf" srcId="{45ABA799-86D6-478E-ACDC-9BCD45C51572}" destId="{B5C0E51A-16C7-4709-B847-CCFD5968117F}" srcOrd="0" destOrd="0" presId="urn:microsoft.com/office/officeart/2005/8/layout/orgChart1"/>
    <dgm:cxn modelId="{4F358C48-328B-4423-A5ED-9169F480C827}" type="presOf" srcId="{DBD69A87-BD6F-4809-A85A-CD64946581FB}" destId="{62C132EB-1130-496F-B023-516F29A19643}" srcOrd="0" destOrd="0" presId="urn:microsoft.com/office/officeart/2005/8/layout/orgChart1"/>
    <dgm:cxn modelId="{1D7F93B3-17DB-41F0-9B89-0365911E763E}" srcId="{5A278E7D-244A-470C-9D8A-B2CF19612B97}" destId="{00AF0AFF-53D4-43E3-94A9-FDA7F7BEFF35}" srcOrd="2" destOrd="0" parTransId="{8E804095-23DC-42AD-9876-C79714F7CD93}" sibTransId="{6A629907-8BBF-4C21-871B-8AA3B0E7B22C}"/>
    <dgm:cxn modelId="{51E6711A-B8BC-496B-8B53-8EEB9F85C8F6}" type="presOf" srcId="{BE9A9933-5DE6-4F63-AA07-F23EB1717A70}" destId="{1709862A-5C07-4FBD-9E84-ACAECEA67EE4}" srcOrd="0" destOrd="0" presId="urn:microsoft.com/office/officeart/2005/8/layout/orgChart1"/>
    <dgm:cxn modelId="{B9CA62CD-F623-409B-93DB-43B4B5773509}" type="presOf" srcId="{ACC8E459-79DB-4141-83E1-CF48489E34E1}" destId="{44F953DC-68D4-47E2-8114-148FC0CAFE54}" srcOrd="0" destOrd="0" presId="urn:microsoft.com/office/officeart/2005/8/layout/orgChart1"/>
    <dgm:cxn modelId="{6C0E1C5D-8FC7-47C1-A513-25DB9D146C40}" type="presOf" srcId="{2842138D-CD63-47D0-9837-D60E6B2E7E60}" destId="{B885F71B-1626-4504-9BCA-FBD33D29CB0B}" srcOrd="0" destOrd="0" presId="urn:microsoft.com/office/officeart/2005/8/layout/orgChart1"/>
    <dgm:cxn modelId="{A4325DA3-8C74-4F6D-A017-A5FBE257FC32}" type="presOf" srcId="{D5708270-5197-442E-94B5-97BA91C1D7CC}" destId="{F6BF8991-70BF-4709-AACD-6119F5E13351}" srcOrd="1" destOrd="0" presId="urn:microsoft.com/office/officeart/2005/8/layout/orgChart1"/>
    <dgm:cxn modelId="{4E56429B-4F6A-4C48-A007-AE92CB420ADE}" type="presOf" srcId="{DD352B5A-216B-4BA8-941C-37BDB5C1E5BB}" destId="{E75CDA20-F3B0-4888-8F2E-35AD1F5CADBD}" srcOrd="1" destOrd="0" presId="urn:microsoft.com/office/officeart/2005/8/layout/orgChart1"/>
    <dgm:cxn modelId="{D156DFFD-0F80-4A56-BA04-6C6D0A510922}" srcId="{4FBFDA12-AFB8-4E9E-B3E8-B4DB0ADE059E}" destId="{B316A784-B3D6-4A6A-BF11-CCFA3BC28249}" srcOrd="2" destOrd="0" parTransId="{2842138D-CD63-47D0-9837-D60E6B2E7E60}" sibTransId="{63AB4911-A9FB-463B-819C-95888A5245B7}"/>
    <dgm:cxn modelId="{7E73E09F-0E1E-4351-9485-1420C6D88F16}" srcId="{DD352B5A-216B-4BA8-941C-37BDB5C1E5BB}" destId="{A7D8537D-1531-45B8-911D-08866F23DFC5}" srcOrd="2" destOrd="0" parTransId="{C4179EE0-F981-4334-A232-422124BE1FC7}" sibTransId="{B78A1C86-B43C-4BF7-A27D-DE0C819A9FA2}"/>
    <dgm:cxn modelId="{8DA47F00-F4F1-4C2A-9AE2-B949A3D1043A}" type="presOf" srcId="{8E804095-23DC-42AD-9876-C79714F7CD93}" destId="{F0B3D53E-E654-4992-8153-00EC7CEF1A71}" srcOrd="0" destOrd="0" presId="urn:microsoft.com/office/officeart/2005/8/layout/orgChart1"/>
    <dgm:cxn modelId="{E4027CBD-BD88-4478-BE57-2BF5C2303871}" type="presOf" srcId="{D5708270-5197-442E-94B5-97BA91C1D7CC}" destId="{86601675-FF23-414F-9336-3AC2AF1AC5C8}" srcOrd="0" destOrd="0" presId="urn:microsoft.com/office/officeart/2005/8/layout/orgChart1"/>
    <dgm:cxn modelId="{02AADE22-F1C5-4624-963C-16358FF476F5}" type="presOf" srcId="{4FBFDA12-AFB8-4E9E-B3E8-B4DB0ADE059E}" destId="{D162319B-38A5-4AEE-BDEC-B3927C1C6D85}" srcOrd="0" destOrd="0" presId="urn:microsoft.com/office/officeart/2005/8/layout/orgChart1"/>
    <dgm:cxn modelId="{6975F98C-987A-437D-8046-DC30380CF931}" type="presOf" srcId="{B2B9C3F4-0971-48B3-8649-2986799C1C50}" destId="{1DE23F7C-0BC0-4BBF-B7EC-5BFA5A49EC69}" srcOrd="1" destOrd="0" presId="urn:microsoft.com/office/officeart/2005/8/layout/orgChart1"/>
    <dgm:cxn modelId="{1E3206AD-E9F7-481D-9874-AFF41943387A}" type="presOf" srcId="{1320CE74-DE7A-4BFC-9D10-2906B1D5FA59}" destId="{C12392AC-4212-466F-A1A9-4732007FACA7}" srcOrd="0" destOrd="0" presId="urn:microsoft.com/office/officeart/2005/8/layout/orgChart1"/>
    <dgm:cxn modelId="{6D7BB432-9B32-4FD0-B989-48B6D4AF6C8E}" srcId="{D5708270-5197-442E-94B5-97BA91C1D7CC}" destId="{B2B9C3F4-0971-48B3-8649-2986799C1C50}" srcOrd="0" destOrd="0" parTransId="{9F3323C6-D88B-40BA-96B4-5FE37F2A1498}" sibTransId="{24EB5EF4-B665-49C9-B042-B5861924B29A}"/>
    <dgm:cxn modelId="{96D049F3-FBA8-4F8E-AC5F-9A7FBF7E0226}" type="presOf" srcId="{B2B9C3F4-0971-48B3-8649-2986799C1C50}" destId="{350344A8-F9B4-4D10-95B8-30EB19B964DC}" srcOrd="0" destOrd="0" presId="urn:microsoft.com/office/officeart/2005/8/layout/orgChart1"/>
    <dgm:cxn modelId="{7C9A45C2-A12E-4A63-AF6C-5EA917354449}" srcId="{B2B9C3F4-0971-48B3-8649-2986799C1C50}" destId="{DD352B5A-216B-4BA8-941C-37BDB5C1E5BB}" srcOrd="0" destOrd="0" parTransId="{2F3995BB-2D57-4F68-94B0-CC571BA92431}" sibTransId="{9B16DABC-9245-42F3-92CF-360331CF8C8D}"/>
    <dgm:cxn modelId="{F4FCE0C8-8511-4D35-B52B-0A2ACDDA6A33}" srcId="{4FBFDA12-AFB8-4E9E-B3E8-B4DB0ADE059E}" destId="{8E7AA811-CDF9-4809-A8BF-703BE80B300C}" srcOrd="0" destOrd="0" parTransId="{1FA216E9-4D9F-441B-9889-206486CBE6E2}" sibTransId="{EB378C2C-F731-4184-9976-296E5CF9E133}"/>
    <dgm:cxn modelId="{3BE4EFE3-F265-4EFD-A093-108B19EF6572}" type="presOf" srcId="{F15E6425-B806-45F2-8190-85F838EB14F7}" destId="{34FE301C-473D-4595-A69B-41AC05BA5B6D}" srcOrd="0" destOrd="0" presId="urn:microsoft.com/office/officeart/2005/8/layout/orgChart1"/>
    <dgm:cxn modelId="{8B3C1800-2FF5-4D1B-A73B-80B1D212D7EC}" type="presOf" srcId="{5A278E7D-244A-470C-9D8A-B2CF19612B97}" destId="{BE25E87D-EFE9-4EFC-895F-F66A1C3F88DD}" srcOrd="1" destOrd="0" presId="urn:microsoft.com/office/officeart/2005/8/layout/orgChart1"/>
    <dgm:cxn modelId="{597FD5BD-B44E-4C4E-8A92-F4186584B249}" type="presOf" srcId="{8E7AA811-CDF9-4809-A8BF-703BE80B300C}" destId="{D8C407F2-F6FE-45FE-87B8-2CC451ED75B0}" srcOrd="0" destOrd="0" presId="urn:microsoft.com/office/officeart/2005/8/layout/orgChart1"/>
    <dgm:cxn modelId="{7DE9DB63-B949-432A-8106-CA5F5EC1EA39}" srcId="{4FBFDA12-AFB8-4E9E-B3E8-B4DB0ADE059E}" destId="{AA192E89-222C-47B7-9E0A-530C10F10BCD}" srcOrd="1" destOrd="0" parTransId="{BE9A9933-5DE6-4F63-AA07-F23EB1717A70}" sibTransId="{BE75B060-4C3B-4AFB-9099-6ADCCCFE5BAC}"/>
    <dgm:cxn modelId="{082AB827-7950-4DBF-8326-19F3E7F2027F}" type="presOf" srcId="{6A05EF36-254E-4250-8DA1-9A89B5503FD2}" destId="{AE95D22C-B4BC-49DC-9DE7-5F81DE1EB78F}" srcOrd="0" destOrd="0" presId="urn:microsoft.com/office/officeart/2005/8/layout/orgChart1"/>
    <dgm:cxn modelId="{516D2FA9-4891-4496-8E0C-08B1B5423C93}" srcId="{5A278E7D-244A-470C-9D8A-B2CF19612B97}" destId="{F15E6425-B806-45F2-8190-85F838EB14F7}" srcOrd="0" destOrd="0" parTransId="{45ABA799-86D6-478E-ACDC-9BCD45C51572}" sibTransId="{58BFDB45-2D0B-4691-A3A1-FF228EBEA0FA}"/>
    <dgm:cxn modelId="{71DA6ECE-0049-494D-BBF4-CED6F9269765}" type="presOf" srcId="{7325CEEF-8D14-4386-9AD1-BCEFBB467283}" destId="{38ACE526-DDB5-4E64-9127-814C8A2ADD64}" srcOrd="0" destOrd="0" presId="urn:microsoft.com/office/officeart/2005/8/layout/orgChart1"/>
    <dgm:cxn modelId="{374F441A-CDA3-4801-9DAF-D99BD737B822}" type="presOf" srcId="{A7D8537D-1531-45B8-911D-08866F23DFC5}" destId="{BDD99C42-9067-404A-A993-F707DAF67036}" srcOrd="0" destOrd="0" presId="urn:microsoft.com/office/officeart/2005/8/layout/orgChart1"/>
    <dgm:cxn modelId="{CC58612B-5BBD-4EC9-9A4C-BBF831ABA10B}" type="presParOf" srcId="{38ACE526-DDB5-4E64-9127-814C8A2ADD64}" destId="{C4679996-1EDD-4027-A8EE-CA1F79C80EAB}" srcOrd="0" destOrd="0" presId="urn:microsoft.com/office/officeart/2005/8/layout/orgChart1"/>
    <dgm:cxn modelId="{D72813DF-3018-4CBF-8ADC-58D12203E0F4}" type="presParOf" srcId="{C4679996-1EDD-4027-A8EE-CA1F79C80EAB}" destId="{606455AD-BD96-4F6E-8763-AEAA37819DDF}" srcOrd="0" destOrd="0" presId="urn:microsoft.com/office/officeart/2005/8/layout/orgChart1"/>
    <dgm:cxn modelId="{8F75F999-8A6A-4BAD-BF62-BE126DE4D220}" type="presParOf" srcId="{606455AD-BD96-4F6E-8763-AEAA37819DDF}" destId="{E408326A-8914-4CFD-91FC-809F4AB12634}" srcOrd="0" destOrd="0" presId="urn:microsoft.com/office/officeart/2005/8/layout/orgChart1"/>
    <dgm:cxn modelId="{A2FB1C88-47A4-4CF6-9498-443A3305A0D5}" type="presParOf" srcId="{606455AD-BD96-4F6E-8763-AEAA37819DDF}" destId="{CB6D3B49-EE9F-41CF-87A4-12A773CFCE6A}" srcOrd="1" destOrd="0" presId="urn:microsoft.com/office/officeart/2005/8/layout/orgChart1"/>
    <dgm:cxn modelId="{58453D7B-E4BB-4D9F-80D7-E907D7376A46}" type="presParOf" srcId="{C4679996-1EDD-4027-A8EE-CA1F79C80EAB}" destId="{B479C274-B0F6-4996-ADA0-EB72B314960A}" srcOrd="1" destOrd="0" presId="urn:microsoft.com/office/officeart/2005/8/layout/orgChart1"/>
    <dgm:cxn modelId="{000B5234-CBA0-47BC-819B-613DC2DFCF00}" type="presParOf" srcId="{B479C274-B0F6-4996-ADA0-EB72B314960A}" destId="{C12392AC-4212-466F-A1A9-4732007FACA7}" srcOrd="0" destOrd="0" presId="urn:microsoft.com/office/officeart/2005/8/layout/orgChart1"/>
    <dgm:cxn modelId="{F0B85AAC-9D4C-4500-957E-BA5AE61378AF}" type="presParOf" srcId="{B479C274-B0F6-4996-ADA0-EB72B314960A}" destId="{39C2AB31-27C0-426E-9B13-9EDA1B8F7F92}" srcOrd="1" destOrd="0" presId="urn:microsoft.com/office/officeart/2005/8/layout/orgChart1"/>
    <dgm:cxn modelId="{AA09E3A5-A3A5-48D8-A127-EAAF15F4939E}" type="presParOf" srcId="{39C2AB31-27C0-426E-9B13-9EDA1B8F7F92}" destId="{BAB7289B-6419-4D03-B436-9B4518384868}" srcOrd="0" destOrd="0" presId="urn:microsoft.com/office/officeart/2005/8/layout/orgChart1"/>
    <dgm:cxn modelId="{24A3A803-B913-4AB1-9182-87FF7052370D}" type="presParOf" srcId="{BAB7289B-6419-4D03-B436-9B4518384868}" destId="{86601675-FF23-414F-9336-3AC2AF1AC5C8}" srcOrd="0" destOrd="0" presId="urn:microsoft.com/office/officeart/2005/8/layout/orgChart1"/>
    <dgm:cxn modelId="{33E608BE-DA86-4120-979E-AF6009E5CBD8}" type="presParOf" srcId="{BAB7289B-6419-4D03-B436-9B4518384868}" destId="{F6BF8991-70BF-4709-AACD-6119F5E13351}" srcOrd="1" destOrd="0" presId="urn:microsoft.com/office/officeart/2005/8/layout/orgChart1"/>
    <dgm:cxn modelId="{80D38C8C-85DE-4130-8267-0BCB5AF418C1}" type="presParOf" srcId="{39C2AB31-27C0-426E-9B13-9EDA1B8F7F92}" destId="{9626822B-B1C4-49C2-AEAD-78602BF361E7}" srcOrd="1" destOrd="0" presId="urn:microsoft.com/office/officeart/2005/8/layout/orgChart1"/>
    <dgm:cxn modelId="{2D38CB01-2148-40D9-868B-EE54B5A75046}" type="presParOf" srcId="{9626822B-B1C4-49C2-AEAD-78602BF361E7}" destId="{93CFCCB0-D2E5-44B1-BA9D-86C46D7FB549}" srcOrd="0" destOrd="0" presId="urn:microsoft.com/office/officeart/2005/8/layout/orgChart1"/>
    <dgm:cxn modelId="{5BFE6EAB-03B0-434E-98EE-50788371004A}" type="presParOf" srcId="{9626822B-B1C4-49C2-AEAD-78602BF361E7}" destId="{0C4CF814-BF50-4242-8270-EC353C335753}" srcOrd="1" destOrd="0" presId="urn:microsoft.com/office/officeart/2005/8/layout/orgChart1"/>
    <dgm:cxn modelId="{B1A17DCE-7DE6-450A-B527-2E80E4565CAA}" type="presParOf" srcId="{0C4CF814-BF50-4242-8270-EC353C335753}" destId="{46061E6F-AEE1-4C57-9793-DDE4BB25A69D}" srcOrd="0" destOrd="0" presId="urn:microsoft.com/office/officeart/2005/8/layout/orgChart1"/>
    <dgm:cxn modelId="{FFB67A44-C66C-48CA-A94A-9B225AC28079}" type="presParOf" srcId="{46061E6F-AEE1-4C57-9793-DDE4BB25A69D}" destId="{350344A8-F9B4-4D10-95B8-30EB19B964DC}" srcOrd="0" destOrd="0" presId="urn:microsoft.com/office/officeart/2005/8/layout/orgChart1"/>
    <dgm:cxn modelId="{D50F3601-012D-4913-BC75-9D9A70E797F4}" type="presParOf" srcId="{46061E6F-AEE1-4C57-9793-DDE4BB25A69D}" destId="{1DE23F7C-0BC0-4BBF-B7EC-5BFA5A49EC69}" srcOrd="1" destOrd="0" presId="urn:microsoft.com/office/officeart/2005/8/layout/orgChart1"/>
    <dgm:cxn modelId="{9C398883-4696-4B40-84FB-CE4831DFAC1A}" type="presParOf" srcId="{0C4CF814-BF50-4242-8270-EC353C335753}" destId="{F3DB3E32-F1F2-4CD9-9C8B-843D74A07CB1}" srcOrd="1" destOrd="0" presId="urn:microsoft.com/office/officeart/2005/8/layout/orgChart1"/>
    <dgm:cxn modelId="{3989E786-A99C-46C4-95FE-2F3BD07B1DB8}" type="presParOf" srcId="{F3DB3E32-F1F2-4CD9-9C8B-843D74A07CB1}" destId="{E7506221-A99A-4B6D-B14B-BF24A939A793}" srcOrd="0" destOrd="0" presId="urn:microsoft.com/office/officeart/2005/8/layout/orgChart1"/>
    <dgm:cxn modelId="{A6147C98-6FEB-41E1-9E08-7C86669AF891}" type="presParOf" srcId="{F3DB3E32-F1F2-4CD9-9C8B-843D74A07CB1}" destId="{AABF1D63-5560-49F9-A27F-EDA4CEE2444D}" srcOrd="1" destOrd="0" presId="urn:microsoft.com/office/officeart/2005/8/layout/orgChart1"/>
    <dgm:cxn modelId="{779E9C05-8D3C-4A60-81DD-7D8BDFED5D77}" type="presParOf" srcId="{AABF1D63-5560-49F9-A27F-EDA4CEE2444D}" destId="{D8825536-21B6-426E-8B32-BBDEFD75AA0C}" srcOrd="0" destOrd="0" presId="urn:microsoft.com/office/officeart/2005/8/layout/orgChart1"/>
    <dgm:cxn modelId="{91BECFFF-7D37-4E87-959E-645F8042D0A8}" type="presParOf" srcId="{D8825536-21B6-426E-8B32-BBDEFD75AA0C}" destId="{2932407C-2F0C-4BCB-860D-13C7FA9874AA}" srcOrd="0" destOrd="0" presId="urn:microsoft.com/office/officeart/2005/8/layout/orgChart1"/>
    <dgm:cxn modelId="{F3952406-3483-47F8-B9BB-80AE1ABACE9A}" type="presParOf" srcId="{D8825536-21B6-426E-8B32-BBDEFD75AA0C}" destId="{E75CDA20-F3B0-4888-8F2E-35AD1F5CADBD}" srcOrd="1" destOrd="0" presId="urn:microsoft.com/office/officeart/2005/8/layout/orgChart1"/>
    <dgm:cxn modelId="{38167BC5-4D0E-459E-A6EA-6A12712944F7}" type="presParOf" srcId="{AABF1D63-5560-49F9-A27F-EDA4CEE2444D}" destId="{A54DC5EB-B770-49E5-A342-C7140E627437}" srcOrd="1" destOrd="0" presId="urn:microsoft.com/office/officeart/2005/8/layout/orgChart1"/>
    <dgm:cxn modelId="{6D89A7CC-301E-4A37-9325-9DD9C9382491}" type="presParOf" srcId="{A54DC5EB-B770-49E5-A342-C7140E627437}" destId="{FDDBF427-A830-4325-852B-CB8D7C438DBA}" srcOrd="0" destOrd="0" presId="urn:microsoft.com/office/officeart/2005/8/layout/orgChart1"/>
    <dgm:cxn modelId="{3D42FBF2-122D-47BE-AC69-9E576C82EC45}" type="presParOf" srcId="{A54DC5EB-B770-49E5-A342-C7140E627437}" destId="{328C79C3-6F98-4EAE-9EFD-976488183DCF}" srcOrd="1" destOrd="0" presId="urn:microsoft.com/office/officeart/2005/8/layout/orgChart1"/>
    <dgm:cxn modelId="{A04E675F-892D-460F-86D5-411151918E8B}" type="presParOf" srcId="{328C79C3-6F98-4EAE-9EFD-976488183DCF}" destId="{A2455733-F7E1-4387-998E-62C95AC8E747}" srcOrd="0" destOrd="0" presId="urn:microsoft.com/office/officeart/2005/8/layout/orgChart1"/>
    <dgm:cxn modelId="{FD23080C-7038-4866-9DF2-82F24CC5DDF3}" type="presParOf" srcId="{A2455733-F7E1-4387-998E-62C95AC8E747}" destId="{BDD99C42-9067-404A-A993-F707DAF67036}" srcOrd="0" destOrd="0" presId="urn:microsoft.com/office/officeart/2005/8/layout/orgChart1"/>
    <dgm:cxn modelId="{CBA47A7F-1C63-4369-B47F-D4EF191C3552}" type="presParOf" srcId="{A2455733-F7E1-4387-998E-62C95AC8E747}" destId="{809EBE10-7779-4148-AEA1-165BAE204576}" srcOrd="1" destOrd="0" presId="urn:microsoft.com/office/officeart/2005/8/layout/orgChart1"/>
    <dgm:cxn modelId="{8382776F-8794-406E-BDA1-260CF95F71EB}" type="presParOf" srcId="{328C79C3-6F98-4EAE-9EFD-976488183DCF}" destId="{27E38B22-DD0F-4B52-9FBB-C42DC0B63BFE}" srcOrd="1" destOrd="0" presId="urn:microsoft.com/office/officeart/2005/8/layout/orgChart1"/>
    <dgm:cxn modelId="{92E35520-5C79-4D5D-B6F1-3DE1BB1950A8}" type="presParOf" srcId="{328C79C3-6F98-4EAE-9EFD-976488183DCF}" destId="{CCF2D386-31DA-4AF0-A1A5-984325525367}" srcOrd="2" destOrd="0" presId="urn:microsoft.com/office/officeart/2005/8/layout/orgChart1"/>
    <dgm:cxn modelId="{43405F35-A3E8-472D-BBEC-CADBEBBDE0A5}" type="presParOf" srcId="{AABF1D63-5560-49F9-A27F-EDA4CEE2444D}" destId="{D27E54E6-3834-4B92-8FEF-79CE49E1D86A}" srcOrd="2" destOrd="0" presId="urn:microsoft.com/office/officeart/2005/8/layout/orgChart1"/>
    <dgm:cxn modelId="{623B52BA-1FE1-4C3D-9525-BEA1D47362FF}" type="presParOf" srcId="{D27E54E6-3834-4B92-8FEF-79CE49E1D86A}" destId="{AE95D22C-B4BC-49DC-9DE7-5F81DE1EB78F}" srcOrd="0" destOrd="0" presId="urn:microsoft.com/office/officeart/2005/8/layout/orgChart1"/>
    <dgm:cxn modelId="{313729FA-7CF2-4CB0-B124-6B237D71E6A1}" type="presParOf" srcId="{D27E54E6-3834-4B92-8FEF-79CE49E1D86A}" destId="{2A74841A-F836-4B27-9EA5-9176DAC55B2C}" srcOrd="1" destOrd="0" presId="urn:microsoft.com/office/officeart/2005/8/layout/orgChart1"/>
    <dgm:cxn modelId="{824766F3-7529-4EFA-AD10-159BB9637746}" type="presParOf" srcId="{2A74841A-F836-4B27-9EA5-9176DAC55B2C}" destId="{241967F1-6D95-46D8-A8F7-484FDC0745E3}" srcOrd="0" destOrd="0" presId="urn:microsoft.com/office/officeart/2005/8/layout/orgChart1"/>
    <dgm:cxn modelId="{783D7A59-2042-4E81-B967-081E1206899F}" type="presParOf" srcId="{241967F1-6D95-46D8-A8F7-484FDC0745E3}" destId="{9754CC3E-62BE-4FD5-967B-78A2A948A70C}" srcOrd="0" destOrd="0" presId="urn:microsoft.com/office/officeart/2005/8/layout/orgChart1"/>
    <dgm:cxn modelId="{059AB3F5-0490-471C-B1FA-A2DB85FA286B}" type="presParOf" srcId="{241967F1-6D95-46D8-A8F7-484FDC0745E3}" destId="{BE25E87D-EFE9-4EFC-895F-F66A1C3F88DD}" srcOrd="1" destOrd="0" presId="urn:microsoft.com/office/officeart/2005/8/layout/orgChart1"/>
    <dgm:cxn modelId="{D45006AA-4FAC-41C0-8578-44CC938B038D}" type="presParOf" srcId="{2A74841A-F836-4B27-9EA5-9176DAC55B2C}" destId="{9646ACAF-F2B2-427B-B8C3-B5345ACA0029}" srcOrd="1" destOrd="0" presId="urn:microsoft.com/office/officeart/2005/8/layout/orgChart1"/>
    <dgm:cxn modelId="{F4B8D3FF-F9F8-4159-83BE-225BA3602B6F}" type="presParOf" srcId="{2A74841A-F836-4B27-9EA5-9176DAC55B2C}" destId="{B1723E85-29AB-4D5C-B284-FFFFEC19DAD3}" srcOrd="2" destOrd="0" presId="urn:microsoft.com/office/officeart/2005/8/layout/orgChart1"/>
    <dgm:cxn modelId="{A6C7F1C8-6A5F-4060-AA04-6F0AADD15C33}" type="presParOf" srcId="{B1723E85-29AB-4D5C-B284-FFFFEC19DAD3}" destId="{B5C0E51A-16C7-4709-B847-CCFD5968117F}" srcOrd="0" destOrd="0" presId="urn:microsoft.com/office/officeart/2005/8/layout/orgChart1"/>
    <dgm:cxn modelId="{1811839C-4EDA-4642-9C3E-1C8358089851}" type="presParOf" srcId="{B1723E85-29AB-4D5C-B284-FFFFEC19DAD3}" destId="{F26E128E-E0D6-4C89-9614-133B9B9D0AE7}" srcOrd="1" destOrd="0" presId="urn:microsoft.com/office/officeart/2005/8/layout/orgChart1"/>
    <dgm:cxn modelId="{3D570C2C-918F-495D-B4E8-5B46F92082F3}" type="presParOf" srcId="{F26E128E-E0D6-4C89-9614-133B9B9D0AE7}" destId="{E337A21F-EE9B-4CB0-BD81-E686788D2F63}" srcOrd="0" destOrd="0" presId="urn:microsoft.com/office/officeart/2005/8/layout/orgChart1"/>
    <dgm:cxn modelId="{269DF0E7-285E-4803-B0D8-E5F631E8FAC3}" type="presParOf" srcId="{E337A21F-EE9B-4CB0-BD81-E686788D2F63}" destId="{34FE301C-473D-4595-A69B-41AC05BA5B6D}" srcOrd="0" destOrd="0" presId="urn:microsoft.com/office/officeart/2005/8/layout/orgChart1"/>
    <dgm:cxn modelId="{7D6A8DCD-8E8D-4E58-9322-FAF00F22DE2F}" type="presParOf" srcId="{E337A21F-EE9B-4CB0-BD81-E686788D2F63}" destId="{5A29EE73-B5DC-4174-A2FD-74FB3FF205F5}" srcOrd="1" destOrd="0" presId="urn:microsoft.com/office/officeart/2005/8/layout/orgChart1"/>
    <dgm:cxn modelId="{E191684D-4635-46EE-95E0-6800F95F902E}" type="presParOf" srcId="{F26E128E-E0D6-4C89-9614-133B9B9D0AE7}" destId="{72181D33-67A3-4612-AF73-06FB808F861C}" srcOrd="1" destOrd="0" presId="urn:microsoft.com/office/officeart/2005/8/layout/orgChart1"/>
    <dgm:cxn modelId="{9111A721-3F9B-4C18-9BD2-D7299EE04D5E}" type="presParOf" srcId="{F26E128E-E0D6-4C89-9614-133B9B9D0AE7}" destId="{F67F74F5-3266-47C2-9564-6813D96AFE61}" srcOrd="2" destOrd="0" presId="urn:microsoft.com/office/officeart/2005/8/layout/orgChart1"/>
    <dgm:cxn modelId="{1C83983F-2DB9-4CFF-A1D6-183083F3D2C7}" type="presParOf" srcId="{B1723E85-29AB-4D5C-B284-FFFFEC19DAD3}" destId="{CAB7E1E2-53D3-46C4-8116-952F7E58877B}" srcOrd="2" destOrd="0" presId="urn:microsoft.com/office/officeart/2005/8/layout/orgChart1"/>
    <dgm:cxn modelId="{B6C37FF9-4097-49C1-A9F5-6A7B8533DD1E}" type="presParOf" srcId="{B1723E85-29AB-4D5C-B284-FFFFEC19DAD3}" destId="{E88633AA-8498-4F97-8B7C-E89DB17FB968}" srcOrd="3" destOrd="0" presId="urn:microsoft.com/office/officeart/2005/8/layout/orgChart1"/>
    <dgm:cxn modelId="{D03DAFFE-3735-4F89-A317-A1EF2BF1AF0F}" type="presParOf" srcId="{E88633AA-8498-4F97-8B7C-E89DB17FB968}" destId="{5A00E4D1-D849-4D1F-BDD3-2AF5FB9EA599}" srcOrd="0" destOrd="0" presId="urn:microsoft.com/office/officeart/2005/8/layout/orgChart1"/>
    <dgm:cxn modelId="{DCD4627C-90B3-4886-B572-5FBD72ECAF00}" type="presParOf" srcId="{5A00E4D1-D849-4D1F-BDD3-2AF5FB9EA599}" destId="{44F953DC-68D4-47E2-8114-148FC0CAFE54}" srcOrd="0" destOrd="0" presId="urn:microsoft.com/office/officeart/2005/8/layout/orgChart1"/>
    <dgm:cxn modelId="{FE9A0EF1-F859-4451-8D09-6B1D976CEFF9}" type="presParOf" srcId="{5A00E4D1-D849-4D1F-BDD3-2AF5FB9EA599}" destId="{4F5A11BD-C9C8-4CC9-B3C7-81EB9632E6B0}" srcOrd="1" destOrd="0" presId="urn:microsoft.com/office/officeart/2005/8/layout/orgChart1"/>
    <dgm:cxn modelId="{AAE20842-2189-4896-A86C-7EB3CACBAEEC}" type="presParOf" srcId="{E88633AA-8498-4F97-8B7C-E89DB17FB968}" destId="{3BB15B63-116D-4FC2-9080-789674A8561B}" srcOrd="1" destOrd="0" presId="urn:microsoft.com/office/officeart/2005/8/layout/orgChart1"/>
    <dgm:cxn modelId="{8A34846A-3C27-400B-8694-1F4C0FEE793C}" type="presParOf" srcId="{E88633AA-8498-4F97-8B7C-E89DB17FB968}" destId="{4E2A8852-4544-4EF2-A684-FD936961CF2C}" srcOrd="2" destOrd="0" presId="urn:microsoft.com/office/officeart/2005/8/layout/orgChart1"/>
    <dgm:cxn modelId="{666A33B2-89D3-4501-AC89-A2E159C4D585}" type="presParOf" srcId="{B1723E85-29AB-4D5C-B284-FFFFEC19DAD3}" destId="{F0B3D53E-E654-4992-8153-00EC7CEF1A71}" srcOrd="4" destOrd="0" presId="urn:microsoft.com/office/officeart/2005/8/layout/orgChart1"/>
    <dgm:cxn modelId="{82DD6146-01F0-415A-A876-1D7792C8C9D4}" type="presParOf" srcId="{B1723E85-29AB-4D5C-B284-FFFFEC19DAD3}" destId="{00BE3870-2EEF-4422-8668-3F1ECAFBA014}" srcOrd="5" destOrd="0" presId="urn:microsoft.com/office/officeart/2005/8/layout/orgChart1"/>
    <dgm:cxn modelId="{AB45CCD4-75BA-4C6C-AC1F-611810E78B3F}" type="presParOf" srcId="{00BE3870-2EEF-4422-8668-3F1ECAFBA014}" destId="{25F8A19F-9FB0-4314-8240-F2CA3BAE107E}" srcOrd="0" destOrd="0" presId="urn:microsoft.com/office/officeart/2005/8/layout/orgChart1"/>
    <dgm:cxn modelId="{E2C63ACC-1446-4926-941F-F01C3FCF0C56}" type="presParOf" srcId="{25F8A19F-9FB0-4314-8240-F2CA3BAE107E}" destId="{61485B0F-7CC3-4411-A6BF-AC6377A7D492}" srcOrd="0" destOrd="0" presId="urn:microsoft.com/office/officeart/2005/8/layout/orgChart1"/>
    <dgm:cxn modelId="{69561D85-01DF-4C82-B6F0-FE6FFDC8CC16}" type="presParOf" srcId="{25F8A19F-9FB0-4314-8240-F2CA3BAE107E}" destId="{E4102EA0-AF7B-4198-807F-4A386E593BF0}" srcOrd="1" destOrd="0" presId="urn:microsoft.com/office/officeart/2005/8/layout/orgChart1"/>
    <dgm:cxn modelId="{39531858-646C-4AE5-B02A-97AED03AC9DA}" type="presParOf" srcId="{00BE3870-2EEF-4422-8668-3F1ECAFBA014}" destId="{93866253-89C5-406E-9D17-E4DA922BB0AD}" srcOrd="1" destOrd="0" presId="urn:microsoft.com/office/officeart/2005/8/layout/orgChart1"/>
    <dgm:cxn modelId="{CBD6A7BE-B0AB-4A52-A99D-67AED58DFB10}" type="presParOf" srcId="{00BE3870-2EEF-4422-8668-3F1ECAFBA014}" destId="{4DD127F0-C5BC-4410-BB19-4EEF1413A3F3}" srcOrd="2" destOrd="0" presId="urn:microsoft.com/office/officeart/2005/8/layout/orgChart1"/>
    <dgm:cxn modelId="{BB7811EB-683B-4E92-9789-E52CEA86A4B6}" type="presParOf" srcId="{D27E54E6-3834-4B92-8FEF-79CE49E1D86A}" destId="{62C132EB-1130-496F-B023-516F29A19643}" srcOrd="2" destOrd="0" presId="urn:microsoft.com/office/officeart/2005/8/layout/orgChart1"/>
    <dgm:cxn modelId="{C9386E38-03EA-49B1-BC2A-DCE2BE2A7D06}" type="presParOf" srcId="{D27E54E6-3834-4B92-8FEF-79CE49E1D86A}" destId="{F236FDD3-EE72-4970-8E66-5A2D488CC493}" srcOrd="3" destOrd="0" presId="urn:microsoft.com/office/officeart/2005/8/layout/orgChart1"/>
    <dgm:cxn modelId="{929826B4-D79D-4A83-AA1D-49E07A91E391}" type="presParOf" srcId="{F236FDD3-EE72-4970-8E66-5A2D488CC493}" destId="{B9E90127-20E8-48B8-AEF4-C85FB789BE09}" srcOrd="0" destOrd="0" presId="urn:microsoft.com/office/officeart/2005/8/layout/orgChart1"/>
    <dgm:cxn modelId="{0B9263F4-9AD9-4D2C-A1A0-ECA6A9B79C4B}" type="presParOf" srcId="{B9E90127-20E8-48B8-AEF4-C85FB789BE09}" destId="{D162319B-38A5-4AEE-BDEC-B3927C1C6D85}" srcOrd="0" destOrd="0" presId="urn:microsoft.com/office/officeart/2005/8/layout/orgChart1"/>
    <dgm:cxn modelId="{4599F714-BB06-49F1-8BA5-890B1EE561A2}" type="presParOf" srcId="{B9E90127-20E8-48B8-AEF4-C85FB789BE09}" destId="{81AC2C94-1970-4C4A-A502-8B4BECDACD41}" srcOrd="1" destOrd="0" presId="urn:microsoft.com/office/officeart/2005/8/layout/orgChart1"/>
    <dgm:cxn modelId="{B092A1B0-78B4-4986-9EF4-513A93320AE0}" type="presParOf" srcId="{F236FDD3-EE72-4970-8E66-5A2D488CC493}" destId="{D7131841-E1D0-4960-88F8-7FAB06B22148}" srcOrd="1" destOrd="0" presId="urn:microsoft.com/office/officeart/2005/8/layout/orgChart1"/>
    <dgm:cxn modelId="{011CDEA1-1EB1-47A6-AD91-9C9C9EAFB2D0}" type="presParOf" srcId="{F236FDD3-EE72-4970-8E66-5A2D488CC493}" destId="{5CC97B99-FCFD-4EE9-A8F3-A9AB00BE5E3F}" srcOrd="2" destOrd="0" presId="urn:microsoft.com/office/officeart/2005/8/layout/orgChart1"/>
    <dgm:cxn modelId="{A1133B29-E0F2-4C13-B0DC-B79BCA0E5D14}" type="presParOf" srcId="{5CC97B99-FCFD-4EE9-A8F3-A9AB00BE5E3F}" destId="{7FFD0C4F-9595-4FFC-8B38-CB4C95BA48F6}" srcOrd="0" destOrd="0" presId="urn:microsoft.com/office/officeart/2005/8/layout/orgChart1"/>
    <dgm:cxn modelId="{72BA8AA7-D203-47C6-8B02-8E4D6EC6FF3F}" type="presParOf" srcId="{5CC97B99-FCFD-4EE9-A8F3-A9AB00BE5E3F}" destId="{6D5B553D-B72C-4183-85AA-27ECD3B5E7A1}" srcOrd="1" destOrd="0" presId="urn:microsoft.com/office/officeart/2005/8/layout/orgChart1"/>
    <dgm:cxn modelId="{D906FAA0-410B-47E2-8C7E-35A5A838CAA4}" type="presParOf" srcId="{6D5B553D-B72C-4183-85AA-27ECD3B5E7A1}" destId="{0992FB69-8AB5-4B93-8B28-C6873E643387}" srcOrd="0" destOrd="0" presId="urn:microsoft.com/office/officeart/2005/8/layout/orgChart1"/>
    <dgm:cxn modelId="{D6EDE04F-F80F-4C59-8794-928AEDB4BC44}" type="presParOf" srcId="{0992FB69-8AB5-4B93-8B28-C6873E643387}" destId="{D8C407F2-F6FE-45FE-87B8-2CC451ED75B0}" srcOrd="0" destOrd="0" presId="urn:microsoft.com/office/officeart/2005/8/layout/orgChart1"/>
    <dgm:cxn modelId="{AA3B6D5E-0807-461D-890D-35938AFB8873}" type="presParOf" srcId="{0992FB69-8AB5-4B93-8B28-C6873E643387}" destId="{B591C96C-9F19-4339-91F5-5CBBC669A151}" srcOrd="1" destOrd="0" presId="urn:microsoft.com/office/officeart/2005/8/layout/orgChart1"/>
    <dgm:cxn modelId="{AEFC1A29-9539-4875-8A14-1A36F7097149}" type="presParOf" srcId="{6D5B553D-B72C-4183-85AA-27ECD3B5E7A1}" destId="{0DDC980A-7852-4295-A813-27750A55AE37}" srcOrd="1" destOrd="0" presId="urn:microsoft.com/office/officeart/2005/8/layout/orgChart1"/>
    <dgm:cxn modelId="{9C701517-EA05-48A5-A129-6388DBC6BF80}" type="presParOf" srcId="{6D5B553D-B72C-4183-85AA-27ECD3B5E7A1}" destId="{40AD85C0-362E-4DB7-A25C-F99FC7474BC6}" srcOrd="2" destOrd="0" presId="urn:microsoft.com/office/officeart/2005/8/layout/orgChart1"/>
    <dgm:cxn modelId="{298C2CF6-CC36-4FBC-B98A-39B369454872}" type="presParOf" srcId="{5CC97B99-FCFD-4EE9-A8F3-A9AB00BE5E3F}" destId="{1709862A-5C07-4FBD-9E84-ACAECEA67EE4}" srcOrd="2" destOrd="0" presId="urn:microsoft.com/office/officeart/2005/8/layout/orgChart1"/>
    <dgm:cxn modelId="{EC67D266-989B-4684-8839-8A3F73CFFFE7}" type="presParOf" srcId="{5CC97B99-FCFD-4EE9-A8F3-A9AB00BE5E3F}" destId="{F7EE6700-6CEF-4B5F-BA44-9F5F29BA5EE4}" srcOrd="3" destOrd="0" presId="urn:microsoft.com/office/officeart/2005/8/layout/orgChart1"/>
    <dgm:cxn modelId="{C646F629-C107-407F-9DAA-F3FAE9947A72}" type="presParOf" srcId="{F7EE6700-6CEF-4B5F-BA44-9F5F29BA5EE4}" destId="{F647CAEB-938A-48F2-8317-45E7BD6E8DEA}" srcOrd="0" destOrd="0" presId="urn:microsoft.com/office/officeart/2005/8/layout/orgChart1"/>
    <dgm:cxn modelId="{4211CA13-B61A-48A4-A247-7DB5ABDF55CC}" type="presParOf" srcId="{F647CAEB-938A-48F2-8317-45E7BD6E8DEA}" destId="{387F6973-53DE-46AB-8C33-AC7ADF4EAFA9}" srcOrd="0" destOrd="0" presId="urn:microsoft.com/office/officeart/2005/8/layout/orgChart1"/>
    <dgm:cxn modelId="{2F21E483-83AB-41FD-B97A-56939FAC1B26}" type="presParOf" srcId="{F647CAEB-938A-48F2-8317-45E7BD6E8DEA}" destId="{28D1C919-FAB5-42D7-9838-1DD349D407C4}" srcOrd="1" destOrd="0" presId="urn:microsoft.com/office/officeart/2005/8/layout/orgChart1"/>
    <dgm:cxn modelId="{A096344E-0BE9-4B6E-8AA9-0D96DEA68A30}" type="presParOf" srcId="{F7EE6700-6CEF-4B5F-BA44-9F5F29BA5EE4}" destId="{42197D19-9C7D-49ED-B66B-88E606B6958B}" srcOrd="1" destOrd="0" presId="urn:microsoft.com/office/officeart/2005/8/layout/orgChart1"/>
    <dgm:cxn modelId="{EF176D39-FF7A-4DA3-8272-E56C921C600A}" type="presParOf" srcId="{F7EE6700-6CEF-4B5F-BA44-9F5F29BA5EE4}" destId="{2A4358B9-EA39-4634-B807-B86324B09417}" srcOrd="2" destOrd="0" presId="urn:microsoft.com/office/officeart/2005/8/layout/orgChart1"/>
    <dgm:cxn modelId="{B60C2A07-2AE2-4DDE-A855-596552D502F5}" type="presParOf" srcId="{5CC97B99-FCFD-4EE9-A8F3-A9AB00BE5E3F}" destId="{B885F71B-1626-4504-9BCA-FBD33D29CB0B}" srcOrd="4" destOrd="0" presId="urn:microsoft.com/office/officeart/2005/8/layout/orgChart1"/>
    <dgm:cxn modelId="{D39CDB1E-F4A2-4A77-8ED0-427B85EF93CC}" type="presParOf" srcId="{5CC97B99-FCFD-4EE9-A8F3-A9AB00BE5E3F}" destId="{7462D649-8D8E-480A-AA91-80C0D0B62D3C}" srcOrd="5" destOrd="0" presId="urn:microsoft.com/office/officeart/2005/8/layout/orgChart1"/>
    <dgm:cxn modelId="{DFF1F7D7-4E26-4203-A54C-3E31FE147F6A}" type="presParOf" srcId="{7462D649-8D8E-480A-AA91-80C0D0B62D3C}" destId="{18EC1E7C-8EA9-41FD-A8C1-971526F4493F}" srcOrd="0" destOrd="0" presId="urn:microsoft.com/office/officeart/2005/8/layout/orgChart1"/>
    <dgm:cxn modelId="{1037AA45-7DF0-4CBC-9B79-0C96B561AFEC}" type="presParOf" srcId="{18EC1E7C-8EA9-41FD-A8C1-971526F4493F}" destId="{8E431431-4930-4535-8AF6-F32D4FF1F62E}" srcOrd="0" destOrd="0" presId="urn:microsoft.com/office/officeart/2005/8/layout/orgChart1"/>
    <dgm:cxn modelId="{EFA63185-0639-424B-A1BE-E305506A764F}" type="presParOf" srcId="{18EC1E7C-8EA9-41FD-A8C1-971526F4493F}" destId="{5FB9AF34-A081-47EF-B1E5-6DC483CECE69}" srcOrd="1" destOrd="0" presId="urn:microsoft.com/office/officeart/2005/8/layout/orgChart1"/>
    <dgm:cxn modelId="{020BE73E-35D4-45BF-B538-65F3EFF5B18C}" type="presParOf" srcId="{7462D649-8D8E-480A-AA91-80C0D0B62D3C}" destId="{F184811C-7928-4402-B12D-633010554F1E}" srcOrd="1" destOrd="0" presId="urn:microsoft.com/office/officeart/2005/8/layout/orgChart1"/>
    <dgm:cxn modelId="{0891140A-E078-484A-A35D-4FEF7CC2F5AD}" type="presParOf" srcId="{7462D649-8D8E-480A-AA91-80C0D0B62D3C}" destId="{D0290B9F-B1CF-4E6A-9CF4-5E4B51D0AC54}" srcOrd="2" destOrd="0" presId="urn:microsoft.com/office/officeart/2005/8/layout/orgChart1"/>
    <dgm:cxn modelId="{FADE52F3-FF9A-4195-B29A-29E2BFA362D5}" type="presParOf" srcId="{0C4CF814-BF50-4242-8270-EC353C335753}" destId="{9A1AF937-EFE3-4FAC-9916-574B16D91CB9}" srcOrd="2" destOrd="0" presId="urn:microsoft.com/office/officeart/2005/8/layout/orgChart1"/>
    <dgm:cxn modelId="{BAB7B0C4-D0F8-431A-9F26-C5FCF73E02CD}" type="presParOf" srcId="{39C2AB31-27C0-426E-9B13-9EDA1B8F7F92}" destId="{9287FEBA-25B9-4A91-AAB4-A175AB4A2DBD}" srcOrd="2" destOrd="0" presId="urn:microsoft.com/office/officeart/2005/8/layout/orgChart1"/>
    <dgm:cxn modelId="{FC019585-FB3D-4F05-9062-AD09D5BAD010}" type="presParOf" srcId="{C4679996-1EDD-4027-A8EE-CA1F79C80EAB}" destId="{DB6E7B54-A8B0-4604-BFAE-B2CE4378DD7A}"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E83FC1-C5B5-405B-B9D8-BA38A84FB2DE}">
      <dsp:nvSpPr>
        <dsp:cNvPr id="0" name=""/>
        <dsp:cNvSpPr/>
      </dsp:nvSpPr>
      <dsp:spPr>
        <a:xfrm>
          <a:off x="-3756497" y="-577034"/>
          <a:ext cx="4477524" cy="4477524"/>
        </a:xfrm>
        <a:prstGeom prst="blockArc">
          <a:avLst>
            <a:gd name="adj1" fmla="val 18900000"/>
            <a:gd name="adj2" fmla="val 2700000"/>
            <a:gd name="adj3" fmla="val 482"/>
          </a:avLst>
        </a:pr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BB32728-4365-4C0E-A8B7-6DC6C068EC28}">
      <dsp:nvSpPr>
        <dsp:cNvPr id="0" name=""/>
        <dsp:cNvSpPr/>
      </dsp:nvSpPr>
      <dsp:spPr>
        <a:xfrm>
          <a:off x="375953" y="262813"/>
          <a:ext cx="5051689" cy="511280"/>
        </a:xfrm>
        <a:prstGeom prst="rect">
          <a:avLst/>
        </a:prstGeom>
        <a:solidFill>
          <a:schemeClr val="accent1">
            <a:lumMod val="50000"/>
          </a:schemeClr>
        </a:solidFill>
        <a:ln w="19050" cap="rnd" cmpd="sng" algn="ctr">
          <a:solidFill>
            <a:schemeClr val="lt1">
              <a:hueOff val="0"/>
              <a:satOff val="0"/>
              <a:lumOff val="0"/>
              <a:alphaOff val="0"/>
            </a:schemeClr>
          </a:solidFill>
          <a:prstDash val="solid"/>
        </a:ln>
        <a:effectLst/>
        <a:scene3d>
          <a:camera prst="orthographicFront"/>
          <a:lightRig rig="threePt" dir="t"/>
        </a:scene3d>
        <a:sp3d>
          <a:bevelT prst="convex"/>
        </a:sp3d>
      </dsp:spPr>
      <dsp:style>
        <a:lnRef idx="2">
          <a:scrgbClr r="0" g="0" b="0"/>
        </a:lnRef>
        <a:fillRef idx="1">
          <a:scrgbClr r="0" g="0" b="0"/>
        </a:fillRef>
        <a:effectRef idx="0">
          <a:scrgbClr r="0" g="0" b="0"/>
        </a:effectRef>
        <a:fontRef idx="minor">
          <a:schemeClr val="lt1"/>
        </a:fontRef>
      </dsp:style>
      <dsp:txBody>
        <a:bodyPr spcFirstLastPara="0" vert="horz" wrap="square" lIns="405829" tIns="53340" rIns="53340" bIns="53340" numCol="1" spcCol="1270" anchor="ctr" anchorCtr="0">
          <a:noAutofit/>
        </a:bodyPr>
        <a:lstStyle/>
        <a:p>
          <a:pPr lvl="0" algn="r" defTabSz="933450">
            <a:lnSpc>
              <a:spcPct val="90000"/>
            </a:lnSpc>
            <a:spcBef>
              <a:spcPct val="0"/>
            </a:spcBef>
            <a:spcAft>
              <a:spcPct val="35000"/>
            </a:spcAft>
          </a:pPr>
          <a:r>
            <a:rPr lang="fa-IR" sz="2100" b="1" kern="1200" dirty="0" smtClean="0">
              <a:solidFill>
                <a:schemeClr val="accent1">
                  <a:lumMod val="20000"/>
                  <a:lumOff val="80000"/>
                </a:schemeClr>
              </a:solidFill>
              <a:effectLst>
                <a:outerShdw blurRad="38100" dist="38100" dir="2700000" algn="tl">
                  <a:srgbClr val="000000">
                    <a:alpha val="43137"/>
                  </a:srgbClr>
                </a:outerShdw>
              </a:effectLst>
              <a:latin typeface="Arial" charset="0"/>
              <a:cs typeface="B Nazanin" panose="00000400000000000000" pitchFamily="2" charset="-78"/>
            </a:rPr>
            <a:t> فرض شخصیت حسابداری</a:t>
          </a:r>
          <a:endParaRPr lang="fa-IR" sz="2100" b="1" kern="1200" dirty="0" smtClean="0">
            <a:solidFill>
              <a:schemeClr val="accent1">
                <a:lumMod val="20000"/>
                <a:lumOff val="80000"/>
              </a:schemeClr>
            </a:solidFill>
            <a:effectLst>
              <a:outerShdw blurRad="38100" dist="38100" dir="2700000" algn="tl">
                <a:srgbClr val="000000">
                  <a:alpha val="43137"/>
                </a:srgbClr>
              </a:outerShdw>
            </a:effectLst>
            <a:latin typeface="Arial" charset="0"/>
            <a:cs typeface="B Nazanin" panose="00000400000000000000" pitchFamily="2" charset="-78"/>
          </a:endParaRPr>
        </a:p>
      </dsp:txBody>
      <dsp:txXfrm>
        <a:off x="375953" y="262813"/>
        <a:ext cx="5051689" cy="511280"/>
      </dsp:txXfrm>
    </dsp:sp>
    <dsp:sp modelId="{60993C1B-2ECE-4115-82B0-8D3402FBD180}">
      <dsp:nvSpPr>
        <dsp:cNvPr id="0" name=""/>
        <dsp:cNvSpPr/>
      </dsp:nvSpPr>
      <dsp:spPr>
        <a:xfrm>
          <a:off x="58373" y="191597"/>
          <a:ext cx="639100" cy="639100"/>
        </a:xfrm>
        <a:prstGeom prst="ellipse">
          <a:avLst/>
        </a:prstGeom>
        <a:solidFill>
          <a:schemeClr val="accent2"/>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AE4EA66-70F1-4358-A9C4-F5ADDEDDFB94}">
      <dsp:nvSpPr>
        <dsp:cNvPr id="0" name=""/>
        <dsp:cNvSpPr/>
      </dsp:nvSpPr>
      <dsp:spPr>
        <a:xfrm>
          <a:off x="669053" y="1029867"/>
          <a:ext cx="4758560" cy="511280"/>
        </a:xfrm>
        <a:prstGeom prst="rect">
          <a:avLst/>
        </a:prstGeom>
        <a:solidFill>
          <a:schemeClr val="accent1">
            <a:lumMod val="50000"/>
          </a:schemeClr>
        </a:solidFill>
        <a:ln w="19050" cap="rnd" cmpd="sng" algn="ctr">
          <a:solidFill>
            <a:schemeClr val="lt1">
              <a:hueOff val="0"/>
              <a:satOff val="0"/>
              <a:lumOff val="0"/>
              <a:alphaOff val="0"/>
            </a:schemeClr>
          </a:solidFill>
          <a:prstDash val="solid"/>
        </a:ln>
        <a:effectLst/>
        <a:scene3d>
          <a:camera prst="orthographicFront"/>
          <a:lightRig rig="threePt" dir="t"/>
        </a:scene3d>
        <a:sp3d>
          <a:bevelT prst="convex"/>
        </a:sp3d>
      </dsp:spPr>
      <dsp:style>
        <a:lnRef idx="2">
          <a:scrgbClr r="0" g="0" b="0"/>
        </a:lnRef>
        <a:fillRef idx="1">
          <a:scrgbClr r="0" g="0" b="0"/>
        </a:fillRef>
        <a:effectRef idx="0">
          <a:scrgbClr r="0" g="0" b="0"/>
        </a:effectRef>
        <a:fontRef idx="minor">
          <a:schemeClr val="lt1"/>
        </a:fontRef>
      </dsp:style>
      <dsp:txBody>
        <a:bodyPr spcFirstLastPara="0" vert="horz" wrap="square" lIns="405829" tIns="53340" rIns="53340" bIns="53340" numCol="1" spcCol="1270" anchor="ctr" anchorCtr="0">
          <a:noAutofit/>
        </a:bodyPr>
        <a:lstStyle/>
        <a:p>
          <a:pPr lvl="0" algn="r" defTabSz="933450">
            <a:lnSpc>
              <a:spcPct val="90000"/>
            </a:lnSpc>
            <a:spcBef>
              <a:spcPct val="0"/>
            </a:spcBef>
            <a:spcAft>
              <a:spcPct val="35000"/>
            </a:spcAft>
          </a:pPr>
          <a:r>
            <a:rPr lang="fa-IR" sz="2100" b="1" kern="1200" dirty="0" smtClean="0">
              <a:solidFill>
                <a:schemeClr val="accent1">
                  <a:lumMod val="20000"/>
                  <a:lumOff val="80000"/>
                </a:schemeClr>
              </a:solidFill>
              <a:effectLst>
                <a:outerShdw blurRad="38100" dist="38100" dir="2700000" algn="tl">
                  <a:srgbClr val="000000">
                    <a:alpha val="43137"/>
                  </a:srgbClr>
                </a:outerShdw>
              </a:effectLst>
              <a:cs typeface="B Nazanin" panose="00000400000000000000" pitchFamily="2" charset="-78"/>
            </a:rPr>
            <a:t>فرض تداوم فعالیت</a:t>
          </a:r>
          <a:endParaRPr lang="fa-IR" sz="2100" b="1" kern="1200" dirty="0" smtClean="0">
            <a:solidFill>
              <a:schemeClr val="accent1">
                <a:lumMod val="20000"/>
                <a:lumOff val="80000"/>
              </a:schemeClr>
            </a:solidFill>
            <a:effectLst>
              <a:outerShdw blurRad="38100" dist="38100" dir="2700000" algn="tl">
                <a:srgbClr val="000000">
                  <a:alpha val="43137"/>
                </a:srgbClr>
              </a:outerShdw>
            </a:effectLst>
            <a:cs typeface="B Nazanin" panose="00000400000000000000" pitchFamily="2" charset="-78"/>
          </a:endParaRPr>
        </a:p>
      </dsp:txBody>
      <dsp:txXfrm>
        <a:off x="669053" y="1029867"/>
        <a:ext cx="4758560" cy="511280"/>
      </dsp:txXfrm>
    </dsp:sp>
    <dsp:sp modelId="{4473D556-8511-4070-BB97-ED019A696F62}">
      <dsp:nvSpPr>
        <dsp:cNvPr id="0" name=""/>
        <dsp:cNvSpPr/>
      </dsp:nvSpPr>
      <dsp:spPr>
        <a:xfrm>
          <a:off x="351502" y="958650"/>
          <a:ext cx="639100" cy="639100"/>
        </a:xfrm>
        <a:prstGeom prst="ellipse">
          <a:avLst/>
        </a:prstGeom>
        <a:solidFill>
          <a:schemeClr val="accent2"/>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9E4767F-AF0A-4D05-81E1-EA638A1F2B6F}">
      <dsp:nvSpPr>
        <dsp:cNvPr id="0" name=""/>
        <dsp:cNvSpPr/>
      </dsp:nvSpPr>
      <dsp:spPr>
        <a:xfrm>
          <a:off x="669053" y="1796920"/>
          <a:ext cx="4758560" cy="511280"/>
        </a:xfrm>
        <a:prstGeom prst="rect">
          <a:avLst/>
        </a:prstGeom>
        <a:solidFill>
          <a:schemeClr val="accent1">
            <a:lumMod val="50000"/>
          </a:schemeClr>
        </a:solidFill>
        <a:ln w="19050" cap="rnd" cmpd="sng" algn="ctr">
          <a:solidFill>
            <a:schemeClr val="lt1">
              <a:hueOff val="0"/>
              <a:satOff val="0"/>
              <a:lumOff val="0"/>
              <a:alphaOff val="0"/>
            </a:schemeClr>
          </a:solidFill>
          <a:prstDash val="solid"/>
        </a:ln>
        <a:effectLst/>
        <a:scene3d>
          <a:camera prst="orthographicFront"/>
          <a:lightRig rig="threePt" dir="t"/>
        </a:scene3d>
        <a:sp3d>
          <a:bevelT prst="convex"/>
        </a:sp3d>
      </dsp:spPr>
      <dsp:style>
        <a:lnRef idx="2">
          <a:scrgbClr r="0" g="0" b="0"/>
        </a:lnRef>
        <a:fillRef idx="1">
          <a:scrgbClr r="0" g="0" b="0"/>
        </a:fillRef>
        <a:effectRef idx="0">
          <a:scrgbClr r="0" g="0" b="0"/>
        </a:effectRef>
        <a:fontRef idx="minor">
          <a:schemeClr val="lt1"/>
        </a:fontRef>
      </dsp:style>
      <dsp:txBody>
        <a:bodyPr spcFirstLastPara="0" vert="horz" wrap="square" lIns="405829" tIns="53340" rIns="53340" bIns="53340" numCol="1" spcCol="1270" anchor="ctr" anchorCtr="0">
          <a:noAutofit/>
        </a:bodyPr>
        <a:lstStyle/>
        <a:p>
          <a:pPr lvl="0" algn="r" defTabSz="933450">
            <a:lnSpc>
              <a:spcPct val="90000"/>
            </a:lnSpc>
            <a:spcBef>
              <a:spcPct val="0"/>
            </a:spcBef>
            <a:spcAft>
              <a:spcPct val="35000"/>
            </a:spcAft>
          </a:pPr>
          <a:r>
            <a:rPr lang="fa-IR" sz="2100" b="1" kern="1200" dirty="0" smtClean="0">
              <a:solidFill>
                <a:schemeClr val="accent1">
                  <a:lumMod val="20000"/>
                  <a:lumOff val="80000"/>
                </a:schemeClr>
              </a:solidFill>
              <a:effectLst>
                <a:outerShdw blurRad="38100" dist="38100" dir="2700000" algn="tl">
                  <a:srgbClr val="000000">
                    <a:alpha val="43137"/>
                  </a:srgbClr>
                </a:outerShdw>
              </a:effectLst>
              <a:latin typeface="Arial" charset="0"/>
              <a:cs typeface="B Nazanin" panose="00000400000000000000" pitchFamily="2" charset="-78"/>
            </a:rPr>
            <a:t>فرض دوره زمانی</a:t>
          </a:r>
          <a:endParaRPr lang="fa-IR" sz="2100" kern="1200" dirty="0">
            <a:solidFill>
              <a:schemeClr val="tx1"/>
            </a:solidFill>
            <a:cs typeface="B Nazanin" panose="00000400000000000000" pitchFamily="2" charset="-78"/>
          </a:endParaRPr>
        </a:p>
      </dsp:txBody>
      <dsp:txXfrm>
        <a:off x="669053" y="1796920"/>
        <a:ext cx="4758560" cy="511280"/>
      </dsp:txXfrm>
    </dsp:sp>
    <dsp:sp modelId="{338506E5-12DF-416B-A235-D026E4E1455D}">
      <dsp:nvSpPr>
        <dsp:cNvPr id="0" name=""/>
        <dsp:cNvSpPr/>
      </dsp:nvSpPr>
      <dsp:spPr>
        <a:xfrm>
          <a:off x="351502" y="1725704"/>
          <a:ext cx="639100" cy="639100"/>
        </a:xfrm>
        <a:prstGeom prst="ellipse">
          <a:avLst/>
        </a:prstGeom>
        <a:solidFill>
          <a:schemeClr val="accent2"/>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BE97D16-B5F7-4857-AEF2-45B961A0D11E}">
      <dsp:nvSpPr>
        <dsp:cNvPr id="0" name=""/>
        <dsp:cNvSpPr/>
      </dsp:nvSpPr>
      <dsp:spPr>
        <a:xfrm>
          <a:off x="377923" y="2556668"/>
          <a:ext cx="5051689" cy="511280"/>
        </a:xfrm>
        <a:prstGeom prst="rect">
          <a:avLst/>
        </a:prstGeom>
        <a:solidFill>
          <a:schemeClr val="accent1">
            <a:lumMod val="50000"/>
          </a:schemeClr>
        </a:solidFill>
        <a:ln w="19050" cap="rnd" cmpd="sng" algn="ctr">
          <a:solidFill>
            <a:schemeClr val="lt1">
              <a:hueOff val="0"/>
              <a:satOff val="0"/>
              <a:lumOff val="0"/>
              <a:alphaOff val="0"/>
            </a:schemeClr>
          </a:solidFill>
          <a:prstDash val="solid"/>
        </a:ln>
        <a:effectLst/>
        <a:scene3d>
          <a:camera prst="orthographicFront"/>
          <a:lightRig rig="threePt" dir="t"/>
        </a:scene3d>
        <a:sp3d>
          <a:bevelT prst="convex"/>
        </a:sp3d>
      </dsp:spPr>
      <dsp:style>
        <a:lnRef idx="2">
          <a:scrgbClr r="0" g="0" b="0"/>
        </a:lnRef>
        <a:fillRef idx="1">
          <a:scrgbClr r="0" g="0" b="0"/>
        </a:fillRef>
        <a:effectRef idx="0">
          <a:scrgbClr r="0" g="0" b="0"/>
        </a:effectRef>
        <a:fontRef idx="minor">
          <a:schemeClr val="lt1"/>
        </a:fontRef>
      </dsp:style>
      <dsp:txBody>
        <a:bodyPr spcFirstLastPara="0" vert="horz" wrap="square" lIns="405829" tIns="53340" rIns="53340" bIns="53340" numCol="1" spcCol="1270" anchor="ctr" anchorCtr="0">
          <a:noAutofit/>
        </a:bodyPr>
        <a:lstStyle/>
        <a:p>
          <a:pPr lvl="0" algn="r" defTabSz="933450">
            <a:lnSpc>
              <a:spcPct val="90000"/>
            </a:lnSpc>
            <a:spcBef>
              <a:spcPct val="0"/>
            </a:spcBef>
            <a:spcAft>
              <a:spcPct val="35000"/>
            </a:spcAft>
          </a:pPr>
          <a:r>
            <a:rPr lang="fa-IR" sz="2100" b="1" kern="1200" dirty="0" smtClean="0">
              <a:solidFill>
                <a:schemeClr val="accent1">
                  <a:lumMod val="20000"/>
                  <a:lumOff val="80000"/>
                </a:schemeClr>
              </a:solidFill>
              <a:effectLst>
                <a:outerShdw blurRad="38100" dist="38100" dir="2700000" algn="tl">
                  <a:srgbClr val="000000">
                    <a:alpha val="43137"/>
                  </a:srgbClr>
                </a:outerShdw>
              </a:effectLst>
              <a:cs typeface="B Nazanin" panose="00000400000000000000" pitchFamily="2" charset="-78"/>
            </a:rPr>
            <a:t>فرض واحد پولی </a:t>
          </a:r>
          <a:endParaRPr lang="fa-IR" sz="2100" b="1" kern="1200" dirty="0">
            <a:solidFill>
              <a:schemeClr val="accent1">
                <a:lumMod val="20000"/>
                <a:lumOff val="80000"/>
              </a:schemeClr>
            </a:solidFill>
            <a:effectLst>
              <a:outerShdw blurRad="38100" dist="38100" dir="2700000" algn="tl">
                <a:srgbClr val="000000">
                  <a:alpha val="43137"/>
                </a:srgbClr>
              </a:outerShdw>
            </a:effectLst>
            <a:cs typeface="B Nazanin" panose="00000400000000000000" pitchFamily="2" charset="-78"/>
          </a:endParaRPr>
        </a:p>
      </dsp:txBody>
      <dsp:txXfrm>
        <a:off x="377923" y="2556668"/>
        <a:ext cx="5051689" cy="511280"/>
      </dsp:txXfrm>
    </dsp:sp>
    <dsp:sp modelId="{A04ABD8C-9BCB-4AA2-90D8-AB52AC8675CF}">
      <dsp:nvSpPr>
        <dsp:cNvPr id="0" name=""/>
        <dsp:cNvSpPr/>
      </dsp:nvSpPr>
      <dsp:spPr>
        <a:xfrm>
          <a:off x="58373" y="2492758"/>
          <a:ext cx="639100" cy="639100"/>
        </a:xfrm>
        <a:prstGeom prst="ellipse">
          <a:avLst/>
        </a:prstGeom>
        <a:solidFill>
          <a:schemeClr val="accent2"/>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85F71B-1626-4504-9BCA-FBD33D29CB0B}">
      <dsp:nvSpPr>
        <dsp:cNvPr id="0" name=""/>
        <dsp:cNvSpPr/>
      </dsp:nvSpPr>
      <dsp:spPr>
        <a:xfrm>
          <a:off x="5219764" y="2826595"/>
          <a:ext cx="95121" cy="1059929"/>
        </a:xfrm>
        <a:custGeom>
          <a:avLst/>
          <a:gdLst/>
          <a:ahLst/>
          <a:cxnLst/>
          <a:rect l="0" t="0" r="0" b="0"/>
          <a:pathLst>
            <a:path>
              <a:moveTo>
                <a:pt x="95121" y="0"/>
              </a:moveTo>
              <a:lnTo>
                <a:pt x="95121" y="1059929"/>
              </a:lnTo>
              <a:lnTo>
                <a:pt x="0" y="1059929"/>
              </a:lnTo>
            </a:path>
          </a:pathLst>
        </a:custGeom>
        <a:noFill/>
        <a:ln w="19050" cap="rnd" cmpd="sng" algn="ctr">
          <a:solidFill>
            <a:schemeClr val="accent2">
              <a:shade val="80000"/>
              <a:hueOff val="0"/>
              <a:satOff val="0"/>
              <a:lumOff val="0"/>
              <a:alphaOff val="0"/>
            </a:schemeClr>
          </a:solidFill>
          <a:prstDash val="solid"/>
        </a:ln>
        <a:effectLst>
          <a:outerShdw blurRad="152400" dist="317500" dir="5400000" sx="90000" sy="-19000" rotWithShape="0">
            <a:prstClr val="black">
              <a:alpha val="15000"/>
            </a:prstClr>
          </a:outerShdw>
          <a:softEdge rad="31750"/>
        </a:effectLst>
        <a:scene3d>
          <a:camera prst="orthographicFront"/>
          <a:lightRig rig="threePt" dir="t"/>
        </a:scene3d>
        <a:sp3d>
          <a:bevelT w="152400" h="50800" prst="softRound"/>
        </a:sp3d>
      </dsp:spPr>
      <dsp:style>
        <a:lnRef idx="2">
          <a:scrgbClr r="0" g="0" b="0"/>
        </a:lnRef>
        <a:fillRef idx="0">
          <a:scrgbClr r="0" g="0" b="0"/>
        </a:fillRef>
        <a:effectRef idx="0">
          <a:scrgbClr r="0" g="0" b="0"/>
        </a:effectRef>
        <a:fontRef idx="minor"/>
      </dsp:style>
    </dsp:sp>
    <dsp:sp modelId="{1709862A-5C07-4FBD-9E84-ACAECEA67EE4}">
      <dsp:nvSpPr>
        <dsp:cNvPr id="0" name=""/>
        <dsp:cNvSpPr/>
      </dsp:nvSpPr>
      <dsp:spPr>
        <a:xfrm>
          <a:off x="5314886" y="2826595"/>
          <a:ext cx="95121" cy="416724"/>
        </a:xfrm>
        <a:custGeom>
          <a:avLst/>
          <a:gdLst/>
          <a:ahLst/>
          <a:cxnLst/>
          <a:rect l="0" t="0" r="0" b="0"/>
          <a:pathLst>
            <a:path>
              <a:moveTo>
                <a:pt x="0" y="0"/>
              </a:moveTo>
              <a:lnTo>
                <a:pt x="0" y="416724"/>
              </a:lnTo>
              <a:lnTo>
                <a:pt x="95121" y="416724"/>
              </a:lnTo>
            </a:path>
          </a:pathLst>
        </a:custGeom>
        <a:noFill/>
        <a:ln w="19050" cap="rnd" cmpd="sng" algn="ctr">
          <a:solidFill>
            <a:schemeClr val="accent2">
              <a:shade val="80000"/>
              <a:hueOff val="0"/>
              <a:satOff val="0"/>
              <a:lumOff val="0"/>
              <a:alphaOff val="0"/>
            </a:schemeClr>
          </a:solidFill>
          <a:prstDash val="solid"/>
        </a:ln>
        <a:effectLst>
          <a:outerShdw blurRad="152400" dist="317500" dir="5400000" sx="90000" sy="-19000" rotWithShape="0">
            <a:prstClr val="black">
              <a:alpha val="15000"/>
            </a:prstClr>
          </a:outerShdw>
          <a:softEdge rad="31750"/>
        </a:effectLst>
        <a:scene3d>
          <a:camera prst="orthographicFront"/>
          <a:lightRig rig="threePt" dir="t"/>
        </a:scene3d>
        <a:sp3d>
          <a:bevelT w="152400" h="50800" prst="softRound"/>
        </a:sp3d>
      </dsp:spPr>
      <dsp:style>
        <a:lnRef idx="2">
          <a:scrgbClr r="0" g="0" b="0"/>
        </a:lnRef>
        <a:fillRef idx="0">
          <a:scrgbClr r="0" g="0" b="0"/>
        </a:fillRef>
        <a:effectRef idx="0">
          <a:scrgbClr r="0" g="0" b="0"/>
        </a:effectRef>
        <a:fontRef idx="minor"/>
      </dsp:style>
    </dsp:sp>
    <dsp:sp modelId="{7FFD0C4F-9595-4FFC-8B38-CB4C95BA48F6}">
      <dsp:nvSpPr>
        <dsp:cNvPr id="0" name=""/>
        <dsp:cNvSpPr/>
      </dsp:nvSpPr>
      <dsp:spPr>
        <a:xfrm>
          <a:off x="5219764" y="2826595"/>
          <a:ext cx="95121" cy="416724"/>
        </a:xfrm>
        <a:custGeom>
          <a:avLst/>
          <a:gdLst/>
          <a:ahLst/>
          <a:cxnLst/>
          <a:rect l="0" t="0" r="0" b="0"/>
          <a:pathLst>
            <a:path>
              <a:moveTo>
                <a:pt x="95121" y="0"/>
              </a:moveTo>
              <a:lnTo>
                <a:pt x="95121" y="416724"/>
              </a:lnTo>
              <a:lnTo>
                <a:pt x="0" y="416724"/>
              </a:lnTo>
            </a:path>
          </a:pathLst>
        </a:custGeom>
        <a:noFill/>
        <a:ln w="19050" cap="rnd" cmpd="sng" algn="ctr">
          <a:solidFill>
            <a:schemeClr val="accent2">
              <a:shade val="80000"/>
              <a:hueOff val="0"/>
              <a:satOff val="0"/>
              <a:lumOff val="0"/>
              <a:alphaOff val="0"/>
            </a:schemeClr>
          </a:solidFill>
          <a:prstDash val="solid"/>
        </a:ln>
        <a:effectLst>
          <a:outerShdw blurRad="152400" dist="317500" dir="5400000" sx="90000" sy="-19000" rotWithShape="0">
            <a:prstClr val="black">
              <a:alpha val="15000"/>
            </a:prstClr>
          </a:outerShdw>
          <a:softEdge rad="31750"/>
        </a:effectLst>
        <a:scene3d>
          <a:camera prst="orthographicFront"/>
          <a:lightRig rig="threePt" dir="t"/>
        </a:scene3d>
        <a:sp3d>
          <a:bevelT w="152400" h="50800" prst="softRound"/>
        </a:sp3d>
      </dsp:spPr>
      <dsp:style>
        <a:lnRef idx="2">
          <a:scrgbClr r="0" g="0" b="0"/>
        </a:lnRef>
        <a:fillRef idx="0">
          <a:scrgbClr r="0" g="0" b="0"/>
        </a:fillRef>
        <a:effectRef idx="0">
          <a:scrgbClr r="0" g="0" b="0"/>
        </a:effectRef>
        <a:fontRef idx="minor"/>
      </dsp:style>
    </dsp:sp>
    <dsp:sp modelId="{62C132EB-1130-496F-B023-516F29A19643}">
      <dsp:nvSpPr>
        <dsp:cNvPr id="0" name=""/>
        <dsp:cNvSpPr/>
      </dsp:nvSpPr>
      <dsp:spPr>
        <a:xfrm>
          <a:off x="3995328" y="2158658"/>
          <a:ext cx="754901" cy="441456"/>
        </a:xfrm>
        <a:custGeom>
          <a:avLst/>
          <a:gdLst/>
          <a:ahLst/>
          <a:cxnLst/>
          <a:rect l="0" t="0" r="0" b="0"/>
          <a:pathLst>
            <a:path>
              <a:moveTo>
                <a:pt x="0" y="0"/>
              </a:moveTo>
              <a:lnTo>
                <a:pt x="0" y="441456"/>
              </a:lnTo>
              <a:lnTo>
                <a:pt x="754901" y="441456"/>
              </a:lnTo>
            </a:path>
          </a:pathLst>
        </a:custGeom>
        <a:noFill/>
        <a:ln w="19050" cap="rnd" cmpd="sng" algn="ctr">
          <a:solidFill>
            <a:schemeClr val="accent2">
              <a:shade val="80000"/>
              <a:hueOff val="0"/>
              <a:satOff val="0"/>
              <a:lumOff val="0"/>
              <a:alphaOff val="0"/>
            </a:schemeClr>
          </a:solidFill>
          <a:prstDash val="solid"/>
        </a:ln>
        <a:effectLst>
          <a:outerShdw blurRad="152400" dist="317500" dir="5400000" sx="90000" sy="-19000" rotWithShape="0">
            <a:prstClr val="black">
              <a:alpha val="15000"/>
            </a:prstClr>
          </a:outerShdw>
          <a:softEdge rad="31750"/>
        </a:effectLst>
        <a:scene3d>
          <a:camera prst="orthographicFront"/>
          <a:lightRig rig="threePt" dir="t"/>
        </a:scene3d>
        <a:sp3d>
          <a:bevelT w="152400" h="50800" prst="softRound"/>
        </a:sp3d>
      </dsp:spPr>
      <dsp:style>
        <a:lnRef idx="2">
          <a:scrgbClr r="0" g="0" b="0"/>
        </a:lnRef>
        <a:fillRef idx="0">
          <a:scrgbClr r="0" g="0" b="0"/>
        </a:fillRef>
        <a:effectRef idx="0">
          <a:scrgbClr r="0" g="0" b="0"/>
        </a:effectRef>
        <a:fontRef idx="minor"/>
      </dsp:style>
    </dsp:sp>
    <dsp:sp modelId="{F0B3D53E-E654-4992-8153-00EC7CEF1A71}">
      <dsp:nvSpPr>
        <dsp:cNvPr id="0" name=""/>
        <dsp:cNvSpPr/>
      </dsp:nvSpPr>
      <dsp:spPr>
        <a:xfrm>
          <a:off x="2580647" y="2826595"/>
          <a:ext cx="95121" cy="1059929"/>
        </a:xfrm>
        <a:custGeom>
          <a:avLst/>
          <a:gdLst/>
          <a:ahLst/>
          <a:cxnLst/>
          <a:rect l="0" t="0" r="0" b="0"/>
          <a:pathLst>
            <a:path>
              <a:moveTo>
                <a:pt x="95121" y="0"/>
              </a:moveTo>
              <a:lnTo>
                <a:pt x="95121" y="1059929"/>
              </a:lnTo>
              <a:lnTo>
                <a:pt x="0" y="1059929"/>
              </a:lnTo>
            </a:path>
          </a:pathLst>
        </a:custGeom>
        <a:noFill/>
        <a:ln w="19050" cap="rnd" cmpd="sng" algn="ctr">
          <a:solidFill>
            <a:schemeClr val="accent2">
              <a:shade val="80000"/>
              <a:hueOff val="0"/>
              <a:satOff val="0"/>
              <a:lumOff val="0"/>
              <a:alphaOff val="0"/>
            </a:schemeClr>
          </a:solidFill>
          <a:prstDash val="solid"/>
        </a:ln>
        <a:effectLst>
          <a:outerShdw blurRad="152400" dist="317500" dir="5400000" sx="90000" sy="-19000" rotWithShape="0">
            <a:prstClr val="black">
              <a:alpha val="15000"/>
            </a:prstClr>
          </a:outerShdw>
          <a:softEdge rad="31750"/>
        </a:effectLst>
        <a:scene3d>
          <a:camera prst="orthographicFront"/>
          <a:lightRig rig="threePt" dir="t"/>
        </a:scene3d>
        <a:sp3d>
          <a:bevelT w="152400" h="50800" prst="softRound"/>
        </a:sp3d>
      </dsp:spPr>
      <dsp:style>
        <a:lnRef idx="2">
          <a:scrgbClr r="0" g="0" b="0"/>
        </a:lnRef>
        <a:fillRef idx="0">
          <a:scrgbClr r="0" g="0" b="0"/>
        </a:fillRef>
        <a:effectRef idx="0">
          <a:scrgbClr r="0" g="0" b="0"/>
        </a:effectRef>
        <a:fontRef idx="minor"/>
      </dsp:style>
    </dsp:sp>
    <dsp:sp modelId="{CAB7E1E2-53D3-46C4-8116-952F7E58877B}">
      <dsp:nvSpPr>
        <dsp:cNvPr id="0" name=""/>
        <dsp:cNvSpPr/>
      </dsp:nvSpPr>
      <dsp:spPr>
        <a:xfrm>
          <a:off x="2675769" y="2826595"/>
          <a:ext cx="95121" cy="416724"/>
        </a:xfrm>
        <a:custGeom>
          <a:avLst/>
          <a:gdLst/>
          <a:ahLst/>
          <a:cxnLst/>
          <a:rect l="0" t="0" r="0" b="0"/>
          <a:pathLst>
            <a:path>
              <a:moveTo>
                <a:pt x="0" y="0"/>
              </a:moveTo>
              <a:lnTo>
                <a:pt x="0" y="416724"/>
              </a:lnTo>
              <a:lnTo>
                <a:pt x="95121" y="416724"/>
              </a:lnTo>
            </a:path>
          </a:pathLst>
        </a:custGeom>
        <a:noFill/>
        <a:ln w="19050" cap="rnd" cmpd="sng" algn="ctr">
          <a:solidFill>
            <a:schemeClr val="accent2">
              <a:shade val="80000"/>
              <a:hueOff val="0"/>
              <a:satOff val="0"/>
              <a:lumOff val="0"/>
              <a:alphaOff val="0"/>
            </a:schemeClr>
          </a:solidFill>
          <a:prstDash val="solid"/>
        </a:ln>
        <a:effectLst>
          <a:outerShdw blurRad="152400" dist="317500" dir="5400000" sx="90000" sy="-19000" rotWithShape="0">
            <a:prstClr val="black">
              <a:alpha val="15000"/>
            </a:prstClr>
          </a:outerShdw>
          <a:softEdge rad="31750"/>
        </a:effectLst>
        <a:scene3d>
          <a:camera prst="orthographicFront"/>
          <a:lightRig rig="threePt" dir="t"/>
        </a:scene3d>
        <a:sp3d>
          <a:bevelT w="152400" h="50800" prst="softRound"/>
        </a:sp3d>
      </dsp:spPr>
      <dsp:style>
        <a:lnRef idx="2">
          <a:scrgbClr r="0" g="0" b="0"/>
        </a:lnRef>
        <a:fillRef idx="0">
          <a:scrgbClr r="0" g="0" b="0"/>
        </a:fillRef>
        <a:effectRef idx="0">
          <a:scrgbClr r="0" g="0" b="0"/>
        </a:effectRef>
        <a:fontRef idx="minor"/>
      </dsp:style>
    </dsp:sp>
    <dsp:sp modelId="{B5C0E51A-16C7-4709-B847-CCFD5968117F}">
      <dsp:nvSpPr>
        <dsp:cNvPr id="0" name=""/>
        <dsp:cNvSpPr/>
      </dsp:nvSpPr>
      <dsp:spPr>
        <a:xfrm>
          <a:off x="2580647" y="2826595"/>
          <a:ext cx="95121" cy="416724"/>
        </a:xfrm>
        <a:custGeom>
          <a:avLst/>
          <a:gdLst/>
          <a:ahLst/>
          <a:cxnLst/>
          <a:rect l="0" t="0" r="0" b="0"/>
          <a:pathLst>
            <a:path>
              <a:moveTo>
                <a:pt x="95121" y="0"/>
              </a:moveTo>
              <a:lnTo>
                <a:pt x="95121" y="416724"/>
              </a:lnTo>
              <a:lnTo>
                <a:pt x="0" y="416724"/>
              </a:lnTo>
            </a:path>
          </a:pathLst>
        </a:custGeom>
        <a:noFill/>
        <a:ln w="19050" cap="rnd" cmpd="sng" algn="ctr">
          <a:solidFill>
            <a:schemeClr val="accent2">
              <a:shade val="80000"/>
              <a:hueOff val="0"/>
              <a:satOff val="0"/>
              <a:lumOff val="0"/>
              <a:alphaOff val="0"/>
            </a:schemeClr>
          </a:solidFill>
          <a:prstDash val="solid"/>
        </a:ln>
        <a:effectLst>
          <a:outerShdw blurRad="152400" dist="317500" dir="5400000" sx="90000" sy="-19000" rotWithShape="0">
            <a:prstClr val="black">
              <a:alpha val="15000"/>
            </a:prstClr>
          </a:outerShdw>
          <a:softEdge rad="31750"/>
        </a:effectLst>
        <a:scene3d>
          <a:camera prst="orthographicFront"/>
          <a:lightRig rig="threePt" dir="t"/>
        </a:scene3d>
        <a:sp3d>
          <a:bevelT w="152400" h="50800" prst="softRound"/>
        </a:sp3d>
      </dsp:spPr>
      <dsp:style>
        <a:lnRef idx="2">
          <a:scrgbClr r="0" g="0" b="0"/>
        </a:lnRef>
        <a:fillRef idx="0">
          <a:scrgbClr r="0" g="0" b="0"/>
        </a:fillRef>
        <a:effectRef idx="0">
          <a:scrgbClr r="0" g="0" b="0"/>
        </a:effectRef>
        <a:fontRef idx="minor"/>
      </dsp:style>
    </dsp:sp>
    <dsp:sp modelId="{AE95D22C-B4BC-49DC-9DE7-5F81DE1EB78F}">
      <dsp:nvSpPr>
        <dsp:cNvPr id="0" name=""/>
        <dsp:cNvSpPr/>
      </dsp:nvSpPr>
      <dsp:spPr>
        <a:xfrm>
          <a:off x="3240426" y="2158658"/>
          <a:ext cx="754901" cy="441456"/>
        </a:xfrm>
        <a:custGeom>
          <a:avLst/>
          <a:gdLst/>
          <a:ahLst/>
          <a:cxnLst/>
          <a:rect l="0" t="0" r="0" b="0"/>
          <a:pathLst>
            <a:path>
              <a:moveTo>
                <a:pt x="754901" y="0"/>
              </a:moveTo>
              <a:lnTo>
                <a:pt x="754901" y="441456"/>
              </a:lnTo>
              <a:lnTo>
                <a:pt x="0" y="441456"/>
              </a:lnTo>
            </a:path>
          </a:pathLst>
        </a:custGeom>
        <a:noFill/>
        <a:ln w="19050" cap="rnd" cmpd="sng" algn="ctr">
          <a:solidFill>
            <a:schemeClr val="accent2">
              <a:shade val="80000"/>
              <a:hueOff val="0"/>
              <a:satOff val="0"/>
              <a:lumOff val="0"/>
              <a:alphaOff val="0"/>
            </a:schemeClr>
          </a:solidFill>
          <a:prstDash val="solid"/>
        </a:ln>
        <a:effectLst>
          <a:outerShdw blurRad="152400" dist="317500" dir="5400000" sx="90000" sy="-19000" rotWithShape="0">
            <a:prstClr val="black">
              <a:alpha val="15000"/>
            </a:prstClr>
          </a:outerShdw>
          <a:softEdge rad="31750"/>
        </a:effectLst>
        <a:scene3d>
          <a:camera prst="orthographicFront"/>
          <a:lightRig rig="threePt" dir="t"/>
        </a:scene3d>
        <a:sp3d>
          <a:bevelT w="152400" h="50800" prst="softRound"/>
        </a:sp3d>
      </dsp:spPr>
      <dsp:style>
        <a:lnRef idx="2">
          <a:scrgbClr r="0" g="0" b="0"/>
        </a:lnRef>
        <a:fillRef idx="0">
          <a:scrgbClr r="0" g="0" b="0"/>
        </a:fillRef>
        <a:effectRef idx="0">
          <a:scrgbClr r="0" g="0" b="0"/>
        </a:effectRef>
        <a:fontRef idx="minor"/>
      </dsp:style>
    </dsp:sp>
    <dsp:sp modelId="{FDDBF427-A830-4325-852B-CB8D7C438DBA}">
      <dsp:nvSpPr>
        <dsp:cNvPr id="0" name=""/>
        <dsp:cNvSpPr/>
      </dsp:nvSpPr>
      <dsp:spPr>
        <a:xfrm>
          <a:off x="3949608" y="2158658"/>
          <a:ext cx="91440" cy="2144591"/>
        </a:xfrm>
        <a:custGeom>
          <a:avLst/>
          <a:gdLst/>
          <a:ahLst/>
          <a:cxnLst/>
          <a:rect l="0" t="0" r="0" b="0"/>
          <a:pathLst>
            <a:path>
              <a:moveTo>
                <a:pt x="45720" y="0"/>
              </a:moveTo>
              <a:lnTo>
                <a:pt x="45720" y="2144591"/>
              </a:lnTo>
            </a:path>
          </a:pathLst>
        </a:custGeom>
        <a:noFill/>
        <a:ln w="19050" cap="rnd" cmpd="sng" algn="ctr">
          <a:solidFill>
            <a:schemeClr val="accent2">
              <a:shade val="80000"/>
              <a:hueOff val="0"/>
              <a:satOff val="0"/>
              <a:lumOff val="0"/>
              <a:alphaOff val="0"/>
            </a:schemeClr>
          </a:solidFill>
          <a:prstDash val="solid"/>
        </a:ln>
        <a:effectLst>
          <a:outerShdw blurRad="152400" dist="317500" dir="5400000" sx="90000" sy="-19000" rotWithShape="0">
            <a:prstClr val="black">
              <a:alpha val="15000"/>
            </a:prstClr>
          </a:outerShdw>
          <a:softEdge rad="31750"/>
        </a:effectLst>
        <a:scene3d>
          <a:camera prst="orthographicFront"/>
          <a:lightRig rig="threePt" dir="t"/>
        </a:scene3d>
        <a:sp3d>
          <a:bevelT w="152400" h="50800" prst="softRound"/>
        </a:sp3d>
      </dsp:spPr>
      <dsp:style>
        <a:lnRef idx="2">
          <a:scrgbClr r="0" g="0" b="0"/>
        </a:lnRef>
        <a:fillRef idx="0">
          <a:scrgbClr r="0" g="0" b="0"/>
        </a:fillRef>
        <a:effectRef idx="0">
          <a:scrgbClr r="0" g="0" b="0"/>
        </a:effectRef>
        <a:fontRef idx="minor"/>
      </dsp:style>
    </dsp:sp>
    <dsp:sp modelId="{E7506221-A99A-4B6D-B14B-BF24A939A793}">
      <dsp:nvSpPr>
        <dsp:cNvPr id="0" name=""/>
        <dsp:cNvSpPr/>
      </dsp:nvSpPr>
      <dsp:spPr>
        <a:xfrm>
          <a:off x="3949608" y="1842495"/>
          <a:ext cx="91440" cy="165512"/>
        </a:xfrm>
        <a:custGeom>
          <a:avLst/>
          <a:gdLst/>
          <a:ahLst/>
          <a:cxnLst/>
          <a:rect l="0" t="0" r="0" b="0"/>
          <a:pathLst>
            <a:path>
              <a:moveTo>
                <a:pt x="45720" y="0"/>
              </a:moveTo>
              <a:lnTo>
                <a:pt x="45720" y="165512"/>
              </a:lnTo>
            </a:path>
          </a:pathLst>
        </a:custGeom>
        <a:noFill/>
        <a:ln w="19050" cap="rnd" cmpd="sng" algn="ctr">
          <a:solidFill>
            <a:schemeClr val="accent2">
              <a:shade val="80000"/>
              <a:hueOff val="0"/>
              <a:satOff val="0"/>
              <a:lumOff val="0"/>
              <a:alphaOff val="0"/>
            </a:schemeClr>
          </a:solidFill>
          <a:prstDash val="solid"/>
        </a:ln>
        <a:effectLst>
          <a:outerShdw blurRad="152400" dist="317500" dir="5400000" sx="90000" sy="-19000" rotWithShape="0">
            <a:prstClr val="black">
              <a:alpha val="15000"/>
            </a:prstClr>
          </a:outerShdw>
          <a:softEdge rad="31750"/>
        </a:effectLst>
        <a:scene3d>
          <a:camera prst="orthographicFront"/>
          <a:lightRig rig="threePt" dir="t"/>
        </a:scene3d>
        <a:sp3d>
          <a:bevelT w="152400" h="50800" prst="softRound"/>
        </a:sp3d>
      </dsp:spPr>
      <dsp:style>
        <a:lnRef idx="2">
          <a:scrgbClr r="0" g="0" b="0"/>
        </a:lnRef>
        <a:fillRef idx="0">
          <a:scrgbClr r="0" g="0" b="0"/>
        </a:fillRef>
        <a:effectRef idx="0">
          <a:scrgbClr r="0" g="0" b="0"/>
        </a:effectRef>
        <a:fontRef idx="minor"/>
      </dsp:style>
    </dsp:sp>
    <dsp:sp modelId="{93CFCCB0-D2E5-44B1-BA9D-86C46D7FB549}">
      <dsp:nvSpPr>
        <dsp:cNvPr id="0" name=""/>
        <dsp:cNvSpPr/>
      </dsp:nvSpPr>
      <dsp:spPr>
        <a:xfrm>
          <a:off x="3949608" y="1421929"/>
          <a:ext cx="91440" cy="190243"/>
        </a:xfrm>
        <a:custGeom>
          <a:avLst/>
          <a:gdLst/>
          <a:ahLst/>
          <a:cxnLst/>
          <a:rect l="0" t="0" r="0" b="0"/>
          <a:pathLst>
            <a:path>
              <a:moveTo>
                <a:pt x="45720" y="0"/>
              </a:moveTo>
              <a:lnTo>
                <a:pt x="45720" y="190243"/>
              </a:lnTo>
            </a:path>
          </a:pathLst>
        </a:custGeom>
        <a:noFill/>
        <a:ln w="19050" cap="rnd" cmpd="sng" algn="ctr">
          <a:solidFill>
            <a:schemeClr val="accent2">
              <a:shade val="80000"/>
              <a:hueOff val="0"/>
              <a:satOff val="0"/>
              <a:lumOff val="0"/>
              <a:alphaOff val="0"/>
            </a:schemeClr>
          </a:solidFill>
          <a:prstDash val="solid"/>
        </a:ln>
        <a:effectLst>
          <a:outerShdw blurRad="152400" dist="317500" dir="5400000" sx="90000" sy="-19000" rotWithShape="0">
            <a:prstClr val="black">
              <a:alpha val="15000"/>
            </a:prstClr>
          </a:outerShdw>
          <a:softEdge rad="31750"/>
        </a:effectLst>
        <a:scene3d>
          <a:camera prst="orthographicFront"/>
          <a:lightRig rig="threePt" dir="t"/>
        </a:scene3d>
        <a:sp3d>
          <a:bevelT w="152400" h="50800" prst="softRound"/>
        </a:sp3d>
      </dsp:spPr>
      <dsp:style>
        <a:lnRef idx="2">
          <a:scrgbClr r="0" g="0" b="0"/>
        </a:lnRef>
        <a:fillRef idx="0">
          <a:scrgbClr r="0" g="0" b="0"/>
        </a:fillRef>
        <a:effectRef idx="0">
          <a:scrgbClr r="0" g="0" b="0"/>
        </a:effectRef>
        <a:fontRef idx="minor"/>
      </dsp:style>
    </dsp:sp>
    <dsp:sp modelId="{C12392AC-4212-466F-A1A9-4732007FACA7}">
      <dsp:nvSpPr>
        <dsp:cNvPr id="0" name=""/>
        <dsp:cNvSpPr/>
      </dsp:nvSpPr>
      <dsp:spPr>
        <a:xfrm>
          <a:off x="3949608" y="778724"/>
          <a:ext cx="91440" cy="190243"/>
        </a:xfrm>
        <a:custGeom>
          <a:avLst/>
          <a:gdLst/>
          <a:ahLst/>
          <a:cxnLst/>
          <a:rect l="0" t="0" r="0" b="0"/>
          <a:pathLst>
            <a:path>
              <a:moveTo>
                <a:pt x="45720" y="0"/>
              </a:moveTo>
              <a:lnTo>
                <a:pt x="45720" y="190243"/>
              </a:lnTo>
            </a:path>
          </a:pathLst>
        </a:custGeom>
        <a:noFill/>
        <a:ln w="19050" cap="rnd" cmpd="sng" algn="ctr">
          <a:solidFill>
            <a:schemeClr val="accent2">
              <a:shade val="60000"/>
              <a:hueOff val="0"/>
              <a:satOff val="0"/>
              <a:lumOff val="0"/>
              <a:alphaOff val="0"/>
            </a:schemeClr>
          </a:solidFill>
          <a:prstDash val="solid"/>
        </a:ln>
        <a:effectLst>
          <a:outerShdw blurRad="152400" dist="317500" dir="5400000" sx="90000" sy="-19000" rotWithShape="0">
            <a:prstClr val="black">
              <a:alpha val="15000"/>
            </a:prstClr>
          </a:outerShdw>
          <a:softEdge rad="31750"/>
        </a:effectLst>
        <a:scene3d>
          <a:camera prst="orthographicFront"/>
          <a:lightRig rig="threePt" dir="t"/>
        </a:scene3d>
        <a:sp3d>
          <a:bevelT w="152400" h="50800" prst="softRound"/>
        </a:sp3d>
      </dsp:spPr>
      <dsp:style>
        <a:lnRef idx="2">
          <a:scrgbClr r="0" g="0" b="0"/>
        </a:lnRef>
        <a:fillRef idx="0">
          <a:scrgbClr r="0" g="0" b="0"/>
        </a:fillRef>
        <a:effectRef idx="0">
          <a:scrgbClr r="0" g="0" b="0"/>
        </a:effectRef>
        <a:fontRef idx="minor"/>
      </dsp:style>
    </dsp:sp>
    <dsp:sp modelId="{E408326A-8914-4CFD-91FC-809F4AB12634}">
      <dsp:nvSpPr>
        <dsp:cNvPr id="0" name=""/>
        <dsp:cNvSpPr/>
      </dsp:nvSpPr>
      <dsp:spPr>
        <a:xfrm>
          <a:off x="1991956" y="3227"/>
          <a:ext cx="4006743" cy="775497"/>
        </a:xfrm>
        <a:prstGeom prst="rect">
          <a:avLst/>
        </a:prstGeom>
        <a:solidFill>
          <a:schemeClr val="bg2">
            <a:lumMod val="75000"/>
          </a:schemeClr>
        </a:solidFill>
        <a:ln w="19050" cap="rnd" cmpd="sng" algn="ctr">
          <a:solidFill>
            <a:schemeClr val="lt1">
              <a:hueOff val="0"/>
              <a:satOff val="0"/>
              <a:lumOff val="0"/>
              <a:alphaOff val="0"/>
            </a:schemeClr>
          </a:solidFill>
          <a:prstDash val="solid"/>
        </a:ln>
        <a:effectLst>
          <a:outerShdw blurRad="152400" dist="317500" dir="5400000" sx="90000" sy="-19000" rotWithShape="0">
            <a:prstClr val="black">
              <a:alpha val="15000"/>
            </a:prstClr>
          </a:outerShdw>
          <a:softEdge rad="31750"/>
        </a:effectLst>
        <a:scene3d>
          <a:camera prst="orthographicFront"/>
          <a:lightRig rig="threePt" dir="t"/>
        </a:scene3d>
        <a:sp3d>
          <a:bevelT w="152400" h="50800" prst="softRound"/>
        </a:sp3d>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fa-IR" sz="2000" b="1" kern="1200" dirty="0" smtClean="0">
              <a:cs typeface="B Nazanin" panose="00000400000000000000" pitchFamily="2" charset="-78"/>
            </a:rPr>
            <a:t>تصمیم گیرندگان وویژگی هایشان</a:t>
          </a:r>
        </a:p>
        <a:p>
          <a:pPr lvl="0" algn="ctr" defTabSz="889000">
            <a:lnSpc>
              <a:spcPct val="90000"/>
            </a:lnSpc>
            <a:spcBef>
              <a:spcPct val="0"/>
            </a:spcBef>
            <a:spcAft>
              <a:spcPct val="35000"/>
            </a:spcAft>
          </a:pPr>
          <a:r>
            <a:rPr lang="fa-IR" sz="2000" b="1" kern="1200" dirty="0" smtClean="0">
              <a:cs typeface="B Nazanin" panose="00000400000000000000" pitchFamily="2" charset="-78"/>
            </a:rPr>
            <a:t>(مانند درک ودانش قبلی)</a:t>
          </a:r>
          <a:endParaRPr lang="en-US" sz="2000" b="1" kern="1200" dirty="0">
            <a:cs typeface="B Nazanin" panose="00000400000000000000" pitchFamily="2" charset="-78"/>
          </a:endParaRPr>
        </a:p>
      </dsp:txBody>
      <dsp:txXfrm>
        <a:off x="1991956" y="3227"/>
        <a:ext cx="4006743" cy="775497"/>
      </dsp:txXfrm>
    </dsp:sp>
    <dsp:sp modelId="{86601675-FF23-414F-9336-3AC2AF1AC5C8}">
      <dsp:nvSpPr>
        <dsp:cNvPr id="0" name=""/>
        <dsp:cNvSpPr/>
      </dsp:nvSpPr>
      <dsp:spPr>
        <a:xfrm>
          <a:off x="2849643" y="968968"/>
          <a:ext cx="2291369" cy="452961"/>
        </a:xfrm>
        <a:prstGeom prst="rect">
          <a:avLst/>
        </a:prstGeom>
        <a:solidFill>
          <a:schemeClr val="bg2">
            <a:lumMod val="75000"/>
          </a:schemeClr>
        </a:solidFill>
        <a:ln w="19050" cap="rnd" cmpd="sng" algn="ctr">
          <a:solidFill>
            <a:schemeClr val="lt1">
              <a:hueOff val="0"/>
              <a:satOff val="0"/>
              <a:lumOff val="0"/>
              <a:alphaOff val="0"/>
            </a:schemeClr>
          </a:solidFill>
          <a:prstDash val="solid"/>
        </a:ln>
        <a:effectLst>
          <a:outerShdw blurRad="152400" dist="317500" dir="5400000" sx="90000" sy="-19000" rotWithShape="0">
            <a:prstClr val="black">
              <a:alpha val="15000"/>
            </a:prstClr>
          </a:outerShdw>
          <a:softEdge rad="31750"/>
        </a:effectLst>
        <a:scene3d>
          <a:camera prst="orthographicFront"/>
          <a:lightRig rig="threePt" dir="t"/>
        </a:scene3d>
        <a:sp3d>
          <a:bevelT w="152400" h="50800" prst="softRound"/>
        </a:sp3d>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fa-IR" sz="2000" b="1" kern="1200" dirty="0" smtClean="0">
              <a:cs typeface="B Nazanin" panose="00000400000000000000" pitchFamily="2" charset="-78"/>
            </a:rPr>
            <a:t>منافع&gt;بهای تمام شده</a:t>
          </a:r>
          <a:endParaRPr lang="en-US" sz="2000" b="1" kern="1200" dirty="0">
            <a:cs typeface="B Nazanin" panose="00000400000000000000" pitchFamily="2" charset="-78"/>
          </a:endParaRPr>
        </a:p>
      </dsp:txBody>
      <dsp:txXfrm>
        <a:off x="2849643" y="968968"/>
        <a:ext cx="2291369" cy="452961"/>
      </dsp:txXfrm>
    </dsp:sp>
    <dsp:sp modelId="{350344A8-F9B4-4D10-95B8-30EB19B964DC}">
      <dsp:nvSpPr>
        <dsp:cNvPr id="0" name=""/>
        <dsp:cNvSpPr/>
      </dsp:nvSpPr>
      <dsp:spPr>
        <a:xfrm>
          <a:off x="3382982" y="1612173"/>
          <a:ext cx="1224690" cy="230321"/>
        </a:xfrm>
        <a:prstGeom prst="rect">
          <a:avLst/>
        </a:prstGeom>
        <a:solidFill>
          <a:schemeClr val="bg2">
            <a:lumMod val="75000"/>
          </a:schemeClr>
        </a:solidFill>
        <a:ln w="19050" cap="rnd" cmpd="sng" algn="ctr">
          <a:solidFill>
            <a:schemeClr val="lt1">
              <a:hueOff val="0"/>
              <a:satOff val="0"/>
              <a:lumOff val="0"/>
              <a:alphaOff val="0"/>
            </a:schemeClr>
          </a:solidFill>
          <a:prstDash val="solid"/>
        </a:ln>
        <a:effectLst>
          <a:outerShdw blurRad="152400" dist="317500" dir="5400000" sx="90000" sy="-19000" rotWithShape="0">
            <a:prstClr val="black">
              <a:alpha val="15000"/>
            </a:prstClr>
          </a:outerShdw>
          <a:softEdge rad="31750"/>
        </a:effectLst>
        <a:scene3d>
          <a:camera prst="orthographicFront"/>
          <a:lightRig rig="threePt" dir="t"/>
        </a:scene3d>
        <a:sp3d>
          <a:bevelT w="152400" h="50800" prst="softRound"/>
        </a:sp3d>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a-IR" sz="1600" b="1" kern="1200" dirty="0" smtClean="0">
              <a:cs typeface="B Nazanin" panose="00000400000000000000" pitchFamily="2" charset="-78"/>
            </a:rPr>
            <a:t>قابل فهم بودن</a:t>
          </a:r>
          <a:endParaRPr lang="en-US" sz="1600" b="1" kern="1200" dirty="0">
            <a:cs typeface="B Nazanin" panose="00000400000000000000" pitchFamily="2" charset="-78"/>
          </a:endParaRPr>
        </a:p>
      </dsp:txBody>
      <dsp:txXfrm>
        <a:off x="3382982" y="1612173"/>
        <a:ext cx="1224690" cy="230321"/>
      </dsp:txXfrm>
    </dsp:sp>
    <dsp:sp modelId="{2932407C-2F0C-4BCB-860D-13C7FA9874AA}">
      <dsp:nvSpPr>
        <dsp:cNvPr id="0" name=""/>
        <dsp:cNvSpPr/>
      </dsp:nvSpPr>
      <dsp:spPr>
        <a:xfrm>
          <a:off x="2645715" y="2008007"/>
          <a:ext cx="2699224" cy="150650"/>
        </a:xfrm>
        <a:prstGeom prst="rect">
          <a:avLst/>
        </a:prstGeom>
        <a:solidFill>
          <a:schemeClr val="bg2">
            <a:lumMod val="75000"/>
          </a:schemeClr>
        </a:solidFill>
        <a:ln w="19050" cap="rnd" cmpd="sng" algn="ctr">
          <a:solidFill>
            <a:schemeClr val="lt1">
              <a:hueOff val="0"/>
              <a:satOff val="0"/>
              <a:lumOff val="0"/>
              <a:alphaOff val="0"/>
            </a:schemeClr>
          </a:solidFill>
          <a:prstDash val="solid"/>
        </a:ln>
        <a:effectLst>
          <a:outerShdw blurRad="152400" dist="317500" dir="5400000" sx="90000" sy="-19000" rotWithShape="0">
            <a:prstClr val="black">
              <a:alpha val="15000"/>
            </a:prstClr>
          </a:outerShdw>
          <a:softEdge rad="31750"/>
        </a:effectLst>
        <a:scene3d>
          <a:camera prst="orthographicFront"/>
          <a:lightRig rig="threePt" dir="t"/>
        </a:scene3d>
        <a:sp3d>
          <a:bevelT w="152400" h="50800" prst="softRound"/>
        </a:sp3d>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a-IR" sz="1600" b="1" kern="1200" dirty="0" smtClean="0">
              <a:cs typeface="B Nazanin" panose="00000400000000000000" pitchFamily="2" charset="-78"/>
            </a:rPr>
            <a:t>مفید بودن برای تصمیم گیری</a:t>
          </a:r>
          <a:endParaRPr lang="en-US" sz="1600" b="1" kern="1200" dirty="0">
            <a:cs typeface="B Nazanin" panose="00000400000000000000" pitchFamily="2" charset="-78"/>
          </a:endParaRPr>
        </a:p>
      </dsp:txBody>
      <dsp:txXfrm>
        <a:off x="2645715" y="2008007"/>
        <a:ext cx="2699224" cy="150650"/>
      </dsp:txXfrm>
    </dsp:sp>
    <dsp:sp modelId="{BDD99C42-9067-404A-A993-F707DAF67036}">
      <dsp:nvSpPr>
        <dsp:cNvPr id="0" name=""/>
        <dsp:cNvSpPr/>
      </dsp:nvSpPr>
      <dsp:spPr>
        <a:xfrm>
          <a:off x="2812364" y="4303249"/>
          <a:ext cx="2365926" cy="1126171"/>
        </a:xfrm>
        <a:prstGeom prst="rect">
          <a:avLst/>
        </a:prstGeom>
        <a:solidFill>
          <a:schemeClr val="bg2">
            <a:lumMod val="75000"/>
          </a:schemeClr>
        </a:solidFill>
        <a:ln w="19050" cap="rnd" cmpd="sng" algn="ctr">
          <a:solidFill>
            <a:schemeClr val="lt1">
              <a:hueOff val="0"/>
              <a:satOff val="0"/>
              <a:lumOff val="0"/>
              <a:alphaOff val="0"/>
            </a:schemeClr>
          </a:solidFill>
          <a:prstDash val="solid"/>
        </a:ln>
        <a:effectLst>
          <a:outerShdw blurRad="152400" dist="317500" dir="5400000" sx="90000" sy="-19000" rotWithShape="0">
            <a:prstClr val="black">
              <a:alpha val="15000"/>
            </a:prstClr>
          </a:outerShdw>
          <a:softEdge rad="31750"/>
        </a:effectLst>
        <a:scene3d>
          <a:camera prst="orthographicFront"/>
          <a:lightRig rig="threePt" dir="t"/>
        </a:scene3d>
        <a:sp3d>
          <a:bevelT w="152400" h="50800" prst="softRound"/>
        </a:sp3d>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a-IR" sz="1600" b="1" kern="1200" dirty="0" smtClean="0">
              <a:cs typeface="B Nazanin" panose="00000400000000000000" pitchFamily="2" charset="-78"/>
            </a:rPr>
            <a:t>قابلیت مقایسه(شامل ثبات رویه</a:t>
          </a:r>
          <a:r>
            <a:rPr lang="fa-IR" sz="1600" b="1" kern="1200" dirty="0" smtClean="0">
              <a:cs typeface="B Nazanin" panose="00000400000000000000" pitchFamily="2" charset="-78"/>
            </a:rPr>
            <a:t>)</a:t>
          </a:r>
        </a:p>
      </dsp:txBody>
      <dsp:txXfrm>
        <a:off x="2812364" y="4303249"/>
        <a:ext cx="2365926" cy="1126171"/>
      </dsp:txXfrm>
    </dsp:sp>
    <dsp:sp modelId="{9754CC3E-62BE-4FD5-967B-78A2A948A70C}">
      <dsp:nvSpPr>
        <dsp:cNvPr id="0" name=""/>
        <dsp:cNvSpPr/>
      </dsp:nvSpPr>
      <dsp:spPr>
        <a:xfrm>
          <a:off x="2111112" y="2373633"/>
          <a:ext cx="1129314" cy="452961"/>
        </a:xfrm>
        <a:prstGeom prst="rect">
          <a:avLst/>
        </a:prstGeom>
        <a:solidFill>
          <a:schemeClr val="bg2">
            <a:lumMod val="75000"/>
          </a:schemeClr>
        </a:solidFill>
        <a:ln w="19050" cap="rnd" cmpd="sng" algn="ctr">
          <a:solidFill>
            <a:schemeClr val="lt1">
              <a:hueOff val="0"/>
              <a:satOff val="0"/>
              <a:lumOff val="0"/>
              <a:alphaOff val="0"/>
            </a:schemeClr>
          </a:solidFill>
          <a:prstDash val="solid"/>
        </a:ln>
        <a:effectLst>
          <a:outerShdw blurRad="152400" dist="317500" dir="5400000" sx="90000" sy="-19000" rotWithShape="0">
            <a:prstClr val="black">
              <a:alpha val="15000"/>
            </a:prstClr>
          </a:outerShdw>
          <a:softEdge rad="31750"/>
        </a:effectLst>
        <a:scene3d>
          <a:camera prst="orthographicFront"/>
          <a:lightRig rig="threePt" dir="t"/>
        </a:scene3d>
        <a:sp3d>
          <a:bevelT w="152400" h="50800" prst="softRound"/>
        </a:sp3d>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a-IR" sz="1600" b="1" kern="1200" dirty="0" smtClean="0">
              <a:cs typeface="B Nazanin" panose="00000400000000000000" pitchFamily="2" charset="-78"/>
            </a:rPr>
            <a:t>مربوط بودن</a:t>
          </a:r>
          <a:endParaRPr lang="en-US" sz="1600" b="1" kern="1200" dirty="0">
            <a:cs typeface="B Nazanin" panose="00000400000000000000" pitchFamily="2" charset="-78"/>
          </a:endParaRPr>
        </a:p>
      </dsp:txBody>
      <dsp:txXfrm>
        <a:off x="2111112" y="2373633"/>
        <a:ext cx="1129314" cy="452961"/>
      </dsp:txXfrm>
    </dsp:sp>
    <dsp:sp modelId="{34FE301C-473D-4595-A69B-41AC05BA5B6D}">
      <dsp:nvSpPr>
        <dsp:cNvPr id="0" name=""/>
        <dsp:cNvSpPr/>
      </dsp:nvSpPr>
      <dsp:spPr>
        <a:xfrm>
          <a:off x="1451332" y="3016839"/>
          <a:ext cx="1129314" cy="452961"/>
        </a:xfrm>
        <a:prstGeom prst="rect">
          <a:avLst/>
        </a:prstGeom>
        <a:solidFill>
          <a:schemeClr val="bg2">
            <a:lumMod val="75000"/>
          </a:schemeClr>
        </a:solidFill>
        <a:ln w="19050" cap="rnd" cmpd="sng" algn="ctr">
          <a:solidFill>
            <a:schemeClr val="lt1">
              <a:hueOff val="0"/>
              <a:satOff val="0"/>
              <a:lumOff val="0"/>
              <a:alphaOff val="0"/>
            </a:schemeClr>
          </a:solidFill>
          <a:prstDash val="solid"/>
        </a:ln>
        <a:effectLst>
          <a:outerShdw blurRad="152400" dist="317500" dir="5400000" sx="90000" sy="-19000" rotWithShape="0">
            <a:prstClr val="black">
              <a:alpha val="15000"/>
            </a:prstClr>
          </a:outerShdw>
          <a:softEdge rad="31750"/>
        </a:effectLst>
        <a:scene3d>
          <a:camera prst="orthographicFront"/>
          <a:lightRig rig="threePt" dir="t"/>
        </a:scene3d>
        <a:sp3d>
          <a:bevelT w="152400" h="50800" prst="softRound"/>
        </a:sp3d>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a-IR" sz="1600" b="1" kern="1200" dirty="0" smtClean="0">
              <a:cs typeface="B Nazanin" panose="00000400000000000000" pitchFamily="2" charset="-78"/>
            </a:rPr>
            <a:t>ازرش بازخورد</a:t>
          </a:r>
          <a:endParaRPr lang="en-US" sz="1600" b="1" kern="1200" dirty="0">
            <a:cs typeface="B Nazanin" panose="00000400000000000000" pitchFamily="2" charset="-78"/>
          </a:endParaRPr>
        </a:p>
      </dsp:txBody>
      <dsp:txXfrm>
        <a:off x="1451332" y="3016839"/>
        <a:ext cx="1129314" cy="452961"/>
      </dsp:txXfrm>
    </dsp:sp>
    <dsp:sp modelId="{44F953DC-68D4-47E2-8114-148FC0CAFE54}">
      <dsp:nvSpPr>
        <dsp:cNvPr id="0" name=""/>
        <dsp:cNvSpPr/>
      </dsp:nvSpPr>
      <dsp:spPr>
        <a:xfrm>
          <a:off x="2770891" y="3016839"/>
          <a:ext cx="1129314" cy="452961"/>
        </a:xfrm>
        <a:prstGeom prst="rect">
          <a:avLst/>
        </a:prstGeom>
        <a:solidFill>
          <a:schemeClr val="bg2">
            <a:lumMod val="75000"/>
          </a:schemeClr>
        </a:solidFill>
        <a:ln w="19050" cap="rnd" cmpd="sng" algn="ctr">
          <a:solidFill>
            <a:schemeClr val="lt1">
              <a:hueOff val="0"/>
              <a:satOff val="0"/>
              <a:lumOff val="0"/>
              <a:alphaOff val="0"/>
            </a:schemeClr>
          </a:solidFill>
          <a:prstDash val="solid"/>
        </a:ln>
        <a:effectLst>
          <a:outerShdw blurRad="152400" dist="317500" dir="5400000" sx="90000" sy="-19000" rotWithShape="0">
            <a:prstClr val="black">
              <a:alpha val="15000"/>
            </a:prstClr>
          </a:outerShdw>
          <a:softEdge rad="31750"/>
        </a:effectLst>
        <a:scene3d>
          <a:camera prst="orthographicFront"/>
          <a:lightRig rig="threePt" dir="t"/>
        </a:scene3d>
        <a:sp3d>
          <a:bevelT w="152400" h="50800" prst="softRound"/>
        </a:sp3d>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a-IR" sz="1600" b="1" kern="1200" dirty="0" smtClean="0">
              <a:cs typeface="B Nazanin" panose="00000400000000000000" pitchFamily="2" charset="-78"/>
            </a:rPr>
            <a:t>به موقع بودن</a:t>
          </a:r>
          <a:endParaRPr lang="en-US" sz="1600" b="1" kern="1200" dirty="0">
            <a:cs typeface="B Nazanin" panose="00000400000000000000" pitchFamily="2" charset="-78"/>
          </a:endParaRPr>
        </a:p>
      </dsp:txBody>
      <dsp:txXfrm>
        <a:off x="2770891" y="3016839"/>
        <a:ext cx="1129314" cy="452961"/>
      </dsp:txXfrm>
    </dsp:sp>
    <dsp:sp modelId="{61485B0F-7CC3-4411-A6BF-AC6377A7D492}">
      <dsp:nvSpPr>
        <dsp:cNvPr id="0" name=""/>
        <dsp:cNvSpPr/>
      </dsp:nvSpPr>
      <dsp:spPr>
        <a:xfrm>
          <a:off x="1451332" y="3660044"/>
          <a:ext cx="1129314" cy="452961"/>
        </a:xfrm>
        <a:prstGeom prst="rect">
          <a:avLst/>
        </a:prstGeom>
        <a:solidFill>
          <a:schemeClr val="bg2">
            <a:lumMod val="75000"/>
          </a:schemeClr>
        </a:solidFill>
        <a:ln w="19050" cap="rnd" cmpd="sng" algn="ctr">
          <a:solidFill>
            <a:schemeClr val="lt1">
              <a:hueOff val="0"/>
              <a:satOff val="0"/>
              <a:lumOff val="0"/>
              <a:alphaOff val="0"/>
            </a:schemeClr>
          </a:solidFill>
          <a:prstDash val="solid"/>
        </a:ln>
        <a:effectLst>
          <a:outerShdw blurRad="152400" dist="317500" dir="5400000" sx="90000" sy="-19000" rotWithShape="0">
            <a:prstClr val="black">
              <a:alpha val="15000"/>
            </a:prstClr>
          </a:outerShdw>
          <a:softEdge rad="31750"/>
        </a:effectLst>
        <a:scene3d>
          <a:camera prst="orthographicFront"/>
          <a:lightRig rig="threePt" dir="t"/>
        </a:scene3d>
        <a:sp3d>
          <a:bevelT w="152400" h="50800" prst="softRound"/>
        </a:sp3d>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a-IR" sz="1600" b="1" kern="1200" dirty="0" smtClean="0">
              <a:cs typeface="B Nazanin" panose="00000400000000000000" pitchFamily="2" charset="-78"/>
            </a:rPr>
            <a:t>ارزش پیش بینی</a:t>
          </a:r>
          <a:endParaRPr lang="en-US" sz="1600" b="1" kern="1200" dirty="0">
            <a:cs typeface="B Nazanin" panose="00000400000000000000" pitchFamily="2" charset="-78"/>
          </a:endParaRPr>
        </a:p>
      </dsp:txBody>
      <dsp:txXfrm>
        <a:off x="1451332" y="3660044"/>
        <a:ext cx="1129314" cy="452961"/>
      </dsp:txXfrm>
    </dsp:sp>
    <dsp:sp modelId="{D162319B-38A5-4AEE-BDEC-B3927C1C6D85}">
      <dsp:nvSpPr>
        <dsp:cNvPr id="0" name=""/>
        <dsp:cNvSpPr/>
      </dsp:nvSpPr>
      <dsp:spPr>
        <a:xfrm>
          <a:off x="4750229" y="2373633"/>
          <a:ext cx="1129314" cy="452961"/>
        </a:xfrm>
        <a:prstGeom prst="rect">
          <a:avLst/>
        </a:prstGeom>
        <a:solidFill>
          <a:schemeClr val="bg2">
            <a:lumMod val="75000"/>
          </a:schemeClr>
        </a:solidFill>
        <a:ln w="19050" cap="rnd" cmpd="sng" algn="ctr">
          <a:solidFill>
            <a:schemeClr val="lt1">
              <a:hueOff val="0"/>
              <a:satOff val="0"/>
              <a:lumOff val="0"/>
              <a:alphaOff val="0"/>
            </a:schemeClr>
          </a:solidFill>
          <a:prstDash val="solid"/>
        </a:ln>
        <a:effectLst>
          <a:outerShdw blurRad="152400" dist="317500" dir="5400000" sx="90000" sy="-19000" rotWithShape="0">
            <a:prstClr val="black">
              <a:alpha val="15000"/>
            </a:prstClr>
          </a:outerShdw>
          <a:softEdge rad="31750"/>
        </a:effectLst>
        <a:scene3d>
          <a:camera prst="orthographicFront"/>
          <a:lightRig rig="threePt" dir="t"/>
        </a:scene3d>
        <a:sp3d>
          <a:bevelT w="152400" h="50800" prst="softRound"/>
        </a:sp3d>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a-IR" sz="1600" b="1" kern="1200" dirty="0" smtClean="0">
              <a:cs typeface="B Nazanin" panose="00000400000000000000" pitchFamily="2" charset="-78"/>
            </a:rPr>
            <a:t>قابلیت اتکا</a:t>
          </a:r>
          <a:endParaRPr lang="en-US" sz="1600" b="1" kern="1200" dirty="0">
            <a:cs typeface="B Nazanin" panose="00000400000000000000" pitchFamily="2" charset="-78"/>
          </a:endParaRPr>
        </a:p>
      </dsp:txBody>
      <dsp:txXfrm>
        <a:off x="4750229" y="2373633"/>
        <a:ext cx="1129314" cy="452961"/>
      </dsp:txXfrm>
    </dsp:sp>
    <dsp:sp modelId="{D8C407F2-F6FE-45FE-87B8-2CC451ED75B0}">
      <dsp:nvSpPr>
        <dsp:cNvPr id="0" name=""/>
        <dsp:cNvSpPr/>
      </dsp:nvSpPr>
      <dsp:spPr>
        <a:xfrm>
          <a:off x="4090449" y="3016839"/>
          <a:ext cx="1129314" cy="452961"/>
        </a:xfrm>
        <a:prstGeom prst="rect">
          <a:avLst/>
        </a:prstGeom>
        <a:solidFill>
          <a:schemeClr val="bg2">
            <a:lumMod val="75000"/>
          </a:schemeClr>
        </a:solidFill>
        <a:ln w="19050" cap="rnd" cmpd="sng" algn="ctr">
          <a:solidFill>
            <a:schemeClr val="lt1">
              <a:hueOff val="0"/>
              <a:satOff val="0"/>
              <a:lumOff val="0"/>
              <a:alphaOff val="0"/>
            </a:schemeClr>
          </a:solidFill>
          <a:prstDash val="solid"/>
        </a:ln>
        <a:effectLst>
          <a:outerShdw blurRad="152400" dist="317500" dir="5400000" sx="90000" sy="-19000" rotWithShape="0">
            <a:prstClr val="black">
              <a:alpha val="15000"/>
            </a:prstClr>
          </a:outerShdw>
          <a:softEdge rad="31750"/>
        </a:effectLst>
        <a:scene3d>
          <a:camera prst="orthographicFront"/>
          <a:lightRig rig="threePt" dir="t"/>
        </a:scene3d>
        <a:sp3d>
          <a:bevelT w="152400" h="50800" prst="softRound"/>
        </a:sp3d>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a-IR" sz="1600" b="1" kern="1200" dirty="0" smtClean="0">
              <a:cs typeface="B Nazanin" panose="00000400000000000000" pitchFamily="2" charset="-78"/>
            </a:rPr>
            <a:t>قابلیت تایید</a:t>
          </a:r>
          <a:endParaRPr lang="en-US" sz="1600" b="1" kern="1200" dirty="0">
            <a:cs typeface="B Nazanin" panose="00000400000000000000" pitchFamily="2" charset="-78"/>
          </a:endParaRPr>
        </a:p>
      </dsp:txBody>
      <dsp:txXfrm>
        <a:off x="4090449" y="3016839"/>
        <a:ext cx="1129314" cy="452961"/>
      </dsp:txXfrm>
    </dsp:sp>
    <dsp:sp modelId="{387F6973-53DE-46AB-8C33-AC7ADF4EAFA9}">
      <dsp:nvSpPr>
        <dsp:cNvPr id="0" name=""/>
        <dsp:cNvSpPr/>
      </dsp:nvSpPr>
      <dsp:spPr>
        <a:xfrm>
          <a:off x="5410008" y="3016839"/>
          <a:ext cx="1129314" cy="452961"/>
        </a:xfrm>
        <a:prstGeom prst="rect">
          <a:avLst/>
        </a:prstGeom>
        <a:solidFill>
          <a:schemeClr val="bg2">
            <a:lumMod val="75000"/>
          </a:schemeClr>
        </a:solidFill>
        <a:ln w="19050" cap="rnd" cmpd="sng" algn="ctr">
          <a:solidFill>
            <a:schemeClr val="lt1">
              <a:hueOff val="0"/>
              <a:satOff val="0"/>
              <a:lumOff val="0"/>
              <a:alphaOff val="0"/>
            </a:schemeClr>
          </a:solidFill>
          <a:prstDash val="solid"/>
        </a:ln>
        <a:effectLst>
          <a:outerShdw blurRad="152400" dist="317500" dir="5400000" sx="90000" sy="-19000" rotWithShape="0">
            <a:prstClr val="black">
              <a:alpha val="15000"/>
            </a:prstClr>
          </a:outerShdw>
          <a:softEdge rad="31750"/>
        </a:effectLst>
        <a:scene3d>
          <a:camera prst="orthographicFront"/>
          <a:lightRig rig="threePt" dir="t"/>
        </a:scene3d>
        <a:sp3d>
          <a:bevelT w="152400" h="50800" prst="softRound"/>
        </a:sp3d>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a-IR" sz="1600" b="1" kern="1200" dirty="0" smtClean="0">
              <a:cs typeface="B Nazanin" panose="00000400000000000000" pitchFamily="2" charset="-78"/>
            </a:rPr>
            <a:t>صداقت درارائه</a:t>
          </a:r>
          <a:endParaRPr lang="en-US" sz="1600" b="1" kern="1200" dirty="0">
            <a:cs typeface="B Nazanin" panose="00000400000000000000" pitchFamily="2" charset="-78"/>
          </a:endParaRPr>
        </a:p>
      </dsp:txBody>
      <dsp:txXfrm>
        <a:off x="5410008" y="3016839"/>
        <a:ext cx="1129314" cy="452961"/>
      </dsp:txXfrm>
    </dsp:sp>
    <dsp:sp modelId="{8E431431-4930-4535-8AF6-F32D4FF1F62E}">
      <dsp:nvSpPr>
        <dsp:cNvPr id="0" name=""/>
        <dsp:cNvSpPr/>
      </dsp:nvSpPr>
      <dsp:spPr>
        <a:xfrm>
          <a:off x="4090449" y="3660044"/>
          <a:ext cx="1129314" cy="452961"/>
        </a:xfrm>
        <a:prstGeom prst="rect">
          <a:avLst/>
        </a:prstGeom>
        <a:solidFill>
          <a:schemeClr val="bg2">
            <a:lumMod val="75000"/>
          </a:schemeClr>
        </a:solidFill>
        <a:ln w="19050" cap="rnd" cmpd="sng" algn="ctr">
          <a:solidFill>
            <a:schemeClr val="lt1">
              <a:hueOff val="0"/>
              <a:satOff val="0"/>
              <a:lumOff val="0"/>
              <a:alphaOff val="0"/>
            </a:schemeClr>
          </a:solidFill>
          <a:prstDash val="solid"/>
        </a:ln>
        <a:effectLst>
          <a:outerShdw blurRad="152400" dist="317500" dir="5400000" sx="90000" sy="-19000" rotWithShape="0">
            <a:prstClr val="black">
              <a:alpha val="15000"/>
            </a:prstClr>
          </a:outerShdw>
          <a:softEdge rad="31750"/>
        </a:effectLst>
        <a:scene3d>
          <a:camera prst="orthographicFront"/>
          <a:lightRig rig="threePt" dir="t"/>
        </a:scene3d>
        <a:sp3d>
          <a:bevelT w="152400" h="50800" prst="softRound"/>
        </a:sp3d>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a-IR" sz="1600" b="1" kern="1200" dirty="0" smtClean="0">
              <a:cs typeface="B Nazanin" panose="00000400000000000000" pitchFamily="2" charset="-78"/>
            </a:rPr>
            <a:t>بی طرفی</a:t>
          </a:r>
          <a:endParaRPr lang="en-US" sz="1600" b="1" kern="1200" dirty="0">
            <a:cs typeface="B Nazanin" panose="00000400000000000000" pitchFamily="2" charset="-78"/>
          </a:endParaRPr>
        </a:p>
      </dsp:txBody>
      <dsp:txXfrm>
        <a:off x="4090449" y="3660044"/>
        <a:ext cx="1129314" cy="452961"/>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456FE4FA-F198-4EFC-8BF7-3D9C1A9E09B1}" type="datetimeFigureOut">
              <a:rPr lang="en-US"/>
              <a:pPr>
                <a:defRPr/>
              </a:pPr>
              <a:t>10/26/2019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7B4BA664-E019-4335-A7AD-23CC249A602C}" type="slidenum">
              <a:rPr lang="en-US"/>
              <a:pPr>
                <a:defRPr/>
              </a:pPr>
              <a:t>‹#›</a:t>
            </a:fld>
            <a:endParaRPr lang="en-US"/>
          </a:p>
        </p:txBody>
      </p:sp>
    </p:spTree>
    <p:extLst>
      <p:ext uri="{BB962C8B-B14F-4D97-AF65-F5344CB8AC3E}">
        <p14:creationId xmlns:p14="http://schemas.microsoft.com/office/powerpoint/2010/main" val="307707269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a:t>
            </a:r>
            <a:endParaRPr lang="en-US" dirty="0"/>
          </a:p>
        </p:txBody>
      </p:sp>
      <p:sp>
        <p:nvSpPr>
          <p:cNvPr id="4" name="Slide Number Placeholder 3"/>
          <p:cNvSpPr>
            <a:spLocks noGrp="1"/>
          </p:cNvSpPr>
          <p:nvPr>
            <p:ph type="sldNum" sz="quarter" idx="10"/>
          </p:nvPr>
        </p:nvSpPr>
        <p:spPr/>
        <p:txBody>
          <a:bodyPr/>
          <a:lstStyle/>
          <a:p>
            <a:pPr>
              <a:defRPr/>
            </a:pPr>
            <a:fld id="{7B4BA664-E019-4335-A7AD-23CC249A602C}" type="slidenum">
              <a:rPr lang="en-US" smtClean="0"/>
              <a:pPr>
                <a:defRPr/>
              </a:pPr>
              <a:t>33</a:t>
            </a:fld>
            <a:endParaRPr lang="en-US"/>
          </a:p>
        </p:txBody>
      </p:sp>
    </p:spTree>
    <p:extLst>
      <p:ext uri="{BB962C8B-B14F-4D97-AF65-F5344CB8AC3E}">
        <p14:creationId xmlns:p14="http://schemas.microsoft.com/office/powerpoint/2010/main" val="18910277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83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F09B1A1-F0A8-451A-99FB-4FFD18ECA406}" type="slidenum">
              <a:rPr lang="en-US" smtClean="0"/>
              <a:pPr/>
              <a:t>44</a:t>
            </a:fld>
            <a:endParaRPr lang="en-US" smtClean="0"/>
          </a:p>
        </p:txBody>
      </p:sp>
    </p:spTree>
    <p:extLst>
      <p:ext uri="{BB962C8B-B14F-4D97-AF65-F5344CB8AC3E}">
        <p14:creationId xmlns:p14="http://schemas.microsoft.com/office/powerpoint/2010/main" val="13455892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93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49136F2-1D41-4544-8DB2-9FF95B5D9F89}" type="slidenum">
              <a:rPr lang="en-US" smtClean="0"/>
              <a:pPr/>
              <a:t>47</a:t>
            </a:fld>
            <a:endParaRPr lang="en-US" smtClean="0"/>
          </a:p>
        </p:txBody>
      </p:sp>
    </p:spTree>
    <p:extLst>
      <p:ext uri="{BB962C8B-B14F-4D97-AF65-F5344CB8AC3E}">
        <p14:creationId xmlns:p14="http://schemas.microsoft.com/office/powerpoint/2010/main" val="10992176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604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88BBE29-46B2-42A0-9CF6-CAEE0E809982}" type="slidenum">
              <a:rPr lang="en-US" smtClean="0"/>
              <a:pPr/>
              <a:t>87</a:t>
            </a:fld>
            <a:endParaRPr lang="en-US" smtClean="0"/>
          </a:p>
        </p:txBody>
      </p:sp>
    </p:spTree>
    <p:extLst>
      <p:ext uri="{BB962C8B-B14F-4D97-AF65-F5344CB8AC3E}">
        <p14:creationId xmlns:p14="http://schemas.microsoft.com/office/powerpoint/2010/main" val="7860810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fld id="{DEA90353-1C0E-49EF-889F-F3D4852F5AE8}" type="datetime1">
              <a:rPr lang="en-US" smtClean="0"/>
              <a:t>10/26/2019</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DD7E24A-6378-42B3-85BD-3E57FCA86401}" type="slidenum">
              <a:rPr lang="en-US" smtClean="0"/>
              <a:pPr>
                <a:defRPr/>
              </a:pPr>
              <a:t>‹#›</a:t>
            </a:fld>
            <a:endParaRPr lang="en-US"/>
          </a:p>
        </p:txBody>
      </p:sp>
    </p:spTree>
    <p:extLst>
      <p:ext uri="{BB962C8B-B14F-4D97-AF65-F5344CB8AC3E}">
        <p14:creationId xmlns:p14="http://schemas.microsoft.com/office/powerpoint/2010/main" val="451574792"/>
      </p:ext>
    </p:extLst>
  </p:cSld>
  <p:clrMapOvr>
    <a:masterClrMapping/>
  </p:clrMapOvr>
  <p:transition spd="slow">
    <p:wheel/>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fld id="{D8469E3B-C98A-4701-B770-44AC08D5047E}" type="datetime1">
              <a:rPr lang="en-US" smtClean="0"/>
              <a:t>10/26/2019</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AED90FA-CA64-4243-84AB-C91021886357}" type="slidenum">
              <a:rPr lang="en-US" smtClean="0"/>
              <a:pPr>
                <a:defRPr/>
              </a:pPr>
              <a:t>‹#›</a:t>
            </a:fld>
            <a:endParaRPr lang="en-US"/>
          </a:p>
        </p:txBody>
      </p:sp>
    </p:spTree>
    <p:extLst>
      <p:ext uri="{BB962C8B-B14F-4D97-AF65-F5344CB8AC3E}">
        <p14:creationId xmlns:p14="http://schemas.microsoft.com/office/powerpoint/2010/main" val="3768131504"/>
      </p:ext>
    </p:extLst>
  </p:cSld>
  <p:clrMapOvr>
    <a:masterClrMapping/>
  </p:clrMapOvr>
  <p:timing>
    <p:tnLst>
      <p:par>
        <p:cTn id="1" dur="indefinite" restart="never" nodeType="tmRoot"/>
      </p:par>
    </p:tnLst>
  </p:timing>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fld id="{D8469E3B-C98A-4701-B770-44AC08D5047E}" type="datetime1">
              <a:rPr lang="en-US" smtClean="0"/>
              <a:t>10/26/2019</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AED90FA-CA64-4243-84AB-C91021886357}" type="slidenum">
              <a:rPr lang="en-US" smtClean="0"/>
              <a:pPr>
                <a:defRPr/>
              </a:pPr>
              <a:t>‹#›</a:t>
            </a:fld>
            <a:endParaRPr lang="en-US"/>
          </a:p>
        </p:txBody>
      </p:sp>
    </p:spTree>
    <p:extLst>
      <p:ext uri="{BB962C8B-B14F-4D97-AF65-F5344CB8AC3E}">
        <p14:creationId xmlns:p14="http://schemas.microsoft.com/office/powerpoint/2010/main" val="510337935"/>
      </p:ext>
    </p:extLst>
  </p:cSld>
  <p:clrMapOvr>
    <a:masterClrMapping/>
  </p:clrMapOvr>
  <p:timing>
    <p:tnLst>
      <p:par>
        <p:cTn id="1" dur="indefinite" restart="never" nodeType="tmRoot"/>
      </p:par>
    </p:tnLst>
  </p:timing>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n-US" smtClean="0"/>
              <a:t>Click to edit Master title style</a:t>
            </a:r>
            <a:endParaRPr lang="en-US" dirty="0"/>
          </a:p>
        </p:txBody>
      </p:sp>
      <p:sp>
        <p:nvSpPr>
          <p:cNvPr id="14" name="Text Placeholder 3"/>
          <p:cNvSpPr>
            <a:spLocks noGrp="1"/>
          </p:cNvSpPr>
          <p:nvPr>
            <p:ph type="body" sz="half" idx="13"/>
          </p:nvPr>
        </p:nvSpPr>
        <p:spPr>
          <a:xfrm>
            <a:off x="1448177" y="3771174"/>
            <a:ext cx="5540814"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fld id="{D8469E3B-C98A-4701-B770-44AC08D5047E}" type="datetime1">
              <a:rPr lang="en-US" smtClean="0"/>
              <a:t>10/26/2019</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AED90FA-CA64-4243-84AB-C91021886357}" type="slidenum">
              <a:rPr lang="en-US" smtClean="0"/>
              <a:pPr>
                <a:defRPr/>
              </a:pPr>
              <a:t>‹#›</a:t>
            </a:fld>
            <a:endParaRPr lang="en-US"/>
          </a:p>
        </p:txBody>
      </p:sp>
      <p:sp>
        <p:nvSpPr>
          <p:cNvPr id="11" name="TextBox 10"/>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12200" dirty="0"/>
              <a:t>“</a:t>
            </a:r>
          </a:p>
        </p:txBody>
      </p:sp>
      <p:sp>
        <p:nvSpPr>
          <p:cNvPr id="13" name="TextBox 12"/>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4009048813"/>
      </p:ext>
    </p:extLst>
  </p:cSld>
  <p:clrMapOvr>
    <a:masterClrMapping/>
  </p:clrMapOvr>
  <p:timing>
    <p:tnLst>
      <p:par>
        <p:cTn id="1" dur="indefinite" restart="never" nodeType="tmRoot"/>
      </p:par>
    </p:tnLst>
  </p:timing>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2" y="3124201"/>
            <a:ext cx="6620968"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fld id="{D8469E3B-C98A-4701-B770-44AC08D5047E}" type="datetime1">
              <a:rPr lang="en-US" smtClean="0"/>
              <a:t>10/26/2019</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AED90FA-CA64-4243-84AB-C91021886357}" type="slidenum">
              <a:rPr lang="en-US" smtClean="0"/>
              <a:pPr>
                <a:defRPr/>
              </a:pPr>
              <a:t>‹#›</a:t>
            </a:fld>
            <a:endParaRPr lang="en-US"/>
          </a:p>
        </p:txBody>
      </p:sp>
    </p:spTree>
    <p:extLst>
      <p:ext uri="{BB962C8B-B14F-4D97-AF65-F5344CB8AC3E}">
        <p14:creationId xmlns:p14="http://schemas.microsoft.com/office/powerpoint/2010/main" val="352721670"/>
      </p:ext>
    </p:extLst>
  </p:cSld>
  <p:clrMapOvr>
    <a:masterClrMapping/>
  </p:clrMapOvr>
  <p:timing>
    <p:tnLst>
      <p:par>
        <p:cTn id="1" dur="indefinite" restart="never" nodeType="tmRoot"/>
      </p:par>
    </p:tnLst>
  </p:timing>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2795334"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pPr>
              <a:defRPr/>
            </a:pPr>
            <a:fld id="{D8469E3B-C98A-4701-B770-44AC08D5047E}" type="datetime1">
              <a:rPr lang="en-US" smtClean="0"/>
              <a:t>10/26/2019</a:t>
            </a:fld>
            <a:endParaRPr lang="en-US"/>
          </a:p>
        </p:txBody>
      </p:sp>
      <p:sp>
        <p:nvSpPr>
          <p:cNvPr id="4"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AED90FA-CA64-4243-84AB-C91021886357}" type="slidenum">
              <a:rPr lang="en-US" smtClean="0"/>
              <a:pPr>
                <a:defRPr/>
              </a:pPr>
              <a:t>‹#›</a:t>
            </a:fld>
            <a:endParaRPr lang="en-US"/>
          </a:p>
        </p:txBody>
      </p:sp>
    </p:spTree>
    <p:extLst>
      <p:ext uri="{BB962C8B-B14F-4D97-AF65-F5344CB8AC3E}">
        <p14:creationId xmlns:p14="http://schemas.microsoft.com/office/powerpoint/2010/main" val="3448771428"/>
      </p:ext>
    </p:extLst>
  </p:cSld>
  <p:clrMapOvr>
    <a:masterClrMapping/>
  </p:clrMapOvr>
  <p:timing>
    <p:tnLst>
      <p:par>
        <p:cTn id="1" dur="indefinite" restart="never" nodeType="tmRoot"/>
      </p:par>
    </p:tnLst>
  </p:timing>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2795334"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pPr>
              <a:defRPr/>
            </a:pPr>
            <a:fld id="{D8469E3B-C98A-4701-B770-44AC08D5047E}" type="datetime1">
              <a:rPr lang="en-US" smtClean="0"/>
              <a:t>10/26/2019</a:t>
            </a:fld>
            <a:endParaRPr lang="en-US"/>
          </a:p>
        </p:txBody>
      </p:sp>
      <p:sp>
        <p:nvSpPr>
          <p:cNvPr id="4"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AED90FA-CA64-4243-84AB-C91021886357}" type="slidenum">
              <a:rPr lang="en-US" smtClean="0"/>
              <a:pPr>
                <a:defRPr/>
              </a:pPr>
              <a:t>‹#›</a:t>
            </a:fld>
            <a:endParaRPr lang="en-US"/>
          </a:p>
        </p:txBody>
      </p:sp>
    </p:spTree>
    <p:extLst>
      <p:ext uri="{BB962C8B-B14F-4D97-AF65-F5344CB8AC3E}">
        <p14:creationId xmlns:p14="http://schemas.microsoft.com/office/powerpoint/2010/main" val="1778283713"/>
      </p:ext>
    </p:extLst>
  </p:cSld>
  <p:clrMapOvr>
    <a:masterClrMapping/>
  </p:clrMapOvr>
  <p:timing>
    <p:tnLst>
      <p:par>
        <p:cTn id="1" dur="indefinite" restart="never" nodeType="tmRoot"/>
      </p:par>
    </p:tnLst>
  </p:timing>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0F0C4872-3345-452D-BA18-5C1C1474E916}" type="datetime1">
              <a:rPr lang="en-US" smtClean="0"/>
              <a:t>10/26/2019</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CCB1A6C-0189-4C27-8C8D-B2197D76269B}" type="slidenum">
              <a:rPr lang="en-US" smtClean="0"/>
              <a:pPr>
                <a:defRPr/>
              </a:pPr>
              <a:t>‹#›</a:t>
            </a:fld>
            <a:endParaRPr lang="en-US"/>
          </a:p>
        </p:txBody>
      </p:sp>
    </p:spTree>
    <p:extLst>
      <p:ext uri="{BB962C8B-B14F-4D97-AF65-F5344CB8AC3E}">
        <p14:creationId xmlns:p14="http://schemas.microsoft.com/office/powerpoint/2010/main" val="1615099468"/>
      </p:ext>
    </p:extLst>
  </p:cSld>
  <p:clrMapOvr>
    <a:masterClrMapping/>
  </p:clrMapOvr>
  <p:transition spd="slow">
    <p:wheel/>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F56BEA24-79CE-4FBD-AD29-36AE9CF759FF}" type="datetime1">
              <a:rPr lang="en-US" smtClean="0"/>
              <a:t>10/26/2019</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377B9BB-D153-41EF-A221-3CC1643DFBA4}" type="slidenum">
              <a:rPr lang="en-US" smtClean="0"/>
              <a:pPr>
                <a:defRPr/>
              </a:pPr>
              <a:t>‹#›</a:t>
            </a:fld>
            <a:endParaRPr lang="en-US"/>
          </a:p>
        </p:txBody>
      </p:sp>
    </p:spTree>
    <p:extLst>
      <p:ext uri="{BB962C8B-B14F-4D97-AF65-F5344CB8AC3E}">
        <p14:creationId xmlns:p14="http://schemas.microsoft.com/office/powerpoint/2010/main" val="187577221"/>
      </p:ext>
    </p:extLst>
  </p:cSld>
  <p:clrMapOvr>
    <a:masterClrMapping/>
  </p:clrMapOvr>
  <p:transition spd="slow">
    <p:wheel/>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fld id="{5A2C773F-A063-4AB7-9099-79FB37027229}" type="datetime1">
              <a:rPr lang="en-US" smtClean="0"/>
              <a:t>10/26/2019</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AE8BB2D-9EEB-4E3B-B304-74677FD0A0CB}" type="slidenum">
              <a:rPr lang="en-US" smtClean="0"/>
              <a:pPr>
                <a:defRPr/>
              </a:pPr>
              <a:t>‹#›</a:t>
            </a:fld>
            <a:endParaRPr lang="en-US"/>
          </a:p>
        </p:txBody>
      </p:sp>
    </p:spTree>
    <p:extLst>
      <p:ext uri="{BB962C8B-B14F-4D97-AF65-F5344CB8AC3E}">
        <p14:creationId xmlns:p14="http://schemas.microsoft.com/office/powerpoint/2010/main" val="2209608027"/>
      </p:ext>
    </p:extLst>
  </p:cSld>
  <p:clrMapOvr>
    <a:masterClrMapping/>
  </p:clrMapOvr>
  <p:transition spd="slow">
    <p:wheel/>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fld id="{21784A41-65F2-4208-8253-7C019E0AE5AB}" type="datetime1">
              <a:rPr lang="en-US" smtClean="0"/>
              <a:t>10/26/2019</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E7E4504-C4BA-484F-BA74-2D1DB647E5CC}" type="slidenum">
              <a:rPr lang="en-US" smtClean="0"/>
              <a:pPr>
                <a:defRPr/>
              </a:pPr>
              <a:t>‹#›</a:t>
            </a:fld>
            <a:endParaRPr lang="en-US"/>
          </a:p>
        </p:txBody>
      </p:sp>
    </p:spTree>
    <p:extLst>
      <p:ext uri="{BB962C8B-B14F-4D97-AF65-F5344CB8AC3E}">
        <p14:creationId xmlns:p14="http://schemas.microsoft.com/office/powerpoint/2010/main" val="2767190312"/>
      </p:ext>
    </p:extLst>
  </p:cSld>
  <p:clrMapOvr>
    <a:masterClrMapping/>
  </p:clrMapOvr>
  <p:transition spd="slow">
    <p:wheel/>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fld id="{7E2966C2-3DD4-4CE7-B3D4-EB7FD7855413}" type="datetime1">
              <a:rPr lang="en-US" smtClean="0"/>
              <a:t>10/26/2019</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242AD03-490B-4661-B04A-472C26625E26}" type="slidenum">
              <a:rPr lang="en-US" smtClean="0"/>
              <a:pPr>
                <a:defRPr/>
              </a:pPr>
              <a:t>‹#›</a:t>
            </a:fld>
            <a:endParaRPr lang="en-US"/>
          </a:p>
        </p:txBody>
      </p:sp>
    </p:spTree>
    <p:extLst>
      <p:ext uri="{BB962C8B-B14F-4D97-AF65-F5344CB8AC3E}">
        <p14:creationId xmlns:p14="http://schemas.microsoft.com/office/powerpoint/2010/main" val="3714714325"/>
      </p:ext>
    </p:extLst>
  </p:cSld>
  <p:clrMapOvr>
    <a:masterClrMapping/>
  </p:clrMapOvr>
  <p:transition spd="slow">
    <p:wheel/>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fld id="{F50D6F6A-DC93-4087-8EAB-70F5CF14FC4D}" type="datetime1">
              <a:rPr lang="en-US" smtClean="0"/>
              <a:t>10/26/2019</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7EBCB90A-8060-4E15-AA22-940F924C80DC}" type="slidenum">
              <a:rPr lang="en-US" smtClean="0"/>
              <a:pPr>
                <a:defRPr/>
              </a:pPr>
              <a:t>‹#›</a:t>
            </a:fld>
            <a:endParaRPr lang="en-US"/>
          </a:p>
        </p:txBody>
      </p:sp>
    </p:spTree>
    <p:extLst>
      <p:ext uri="{BB962C8B-B14F-4D97-AF65-F5344CB8AC3E}">
        <p14:creationId xmlns:p14="http://schemas.microsoft.com/office/powerpoint/2010/main" val="1311298571"/>
      </p:ext>
    </p:extLst>
  </p:cSld>
  <p:clrMapOvr>
    <a:masterClrMapping/>
  </p:clrMapOvr>
  <p:transition spd="slow">
    <p:wheel/>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pPr>
              <a:defRPr/>
            </a:pPr>
            <a:fld id="{B09853D0-2654-45FD-BAE7-55908FBB8083}" type="datetime1">
              <a:rPr lang="en-US" smtClean="0"/>
              <a:t>10/26/2019</a:t>
            </a:fld>
            <a:endParaRPr lang="en-US"/>
          </a:p>
        </p:txBody>
      </p:sp>
      <p:sp>
        <p:nvSpPr>
          <p:cNvPr id="5" name="Footer Placeholder 3"/>
          <p:cNvSpPr>
            <a:spLocks noGrp="1"/>
          </p:cNvSpPr>
          <p:nvPr>
            <p:ph type="ftr" sz="quarter" idx="11"/>
          </p:nvPr>
        </p:nvSpPr>
        <p:spPr/>
        <p:txBody>
          <a:bodyPr/>
          <a:lstStyle/>
          <a:p>
            <a:pPr>
              <a:defRPr/>
            </a:pPr>
            <a:endParaRPr lang="en-US"/>
          </a:p>
        </p:txBody>
      </p:sp>
      <p:sp>
        <p:nvSpPr>
          <p:cNvPr id="6" name="Slide Number Placeholder 4"/>
          <p:cNvSpPr>
            <a:spLocks noGrp="1"/>
          </p:cNvSpPr>
          <p:nvPr>
            <p:ph type="sldNum" sz="quarter" idx="12"/>
          </p:nvPr>
        </p:nvSpPr>
        <p:spPr/>
        <p:txBody>
          <a:bodyPr/>
          <a:lstStyle/>
          <a:p>
            <a:pPr>
              <a:defRPr/>
            </a:pPr>
            <a:fld id="{3DCCB63A-0FB8-49DD-BE46-23160CC8D03D}" type="slidenum">
              <a:rPr lang="en-US" smtClean="0"/>
              <a:pPr>
                <a:defRPr/>
              </a:pPr>
              <a:t>‹#›</a:t>
            </a:fld>
            <a:endParaRPr lang="en-US"/>
          </a:p>
        </p:txBody>
      </p:sp>
    </p:spTree>
    <p:extLst>
      <p:ext uri="{BB962C8B-B14F-4D97-AF65-F5344CB8AC3E}">
        <p14:creationId xmlns:p14="http://schemas.microsoft.com/office/powerpoint/2010/main" val="1347175777"/>
      </p:ext>
    </p:extLst>
  </p:cSld>
  <p:clrMapOvr>
    <a:masterClrMapping/>
  </p:clrMapOvr>
  <p:transition spd="slow">
    <p:wheel/>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pPr>
              <a:defRPr/>
            </a:pPr>
            <a:fld id="{CAEEBF09-5861-44C8-B98D-022A326489FD}" type="datetime1">
              <a:rPr lang="en-US" smtClean="0"/>
              <a:t>10/26/2019</a:t>
            </a:fld>
            <a:endParaRPr lang="en-US"/>
          </a:p>
        </p:txBody>
      </p:sp>
      <p:sp>
        <p:nvSpPr>
          <p:cNvPr id="5" name="Footer Placeholder 2"/>
          <p:cNvSpPr>
            <a:spLocks noGrp="1"/>
          </p:cNvSpPr>
          <p:nvPr>
            <p:ph type="ftr" sz="quarter" idx="11"/>
          </p:nvPr>
        </p:nvSpPr>
        <p:spPr/>
        <p:txBody>
          <a:bodyPr/>
          <a:lstStyle/>
          <a:p>
            <a:pPr>
              <a:defRPr/>
            </a:pPr>
            <a:endParaRPr lang="en-US"/>
          </a:p>
        </p:txBody>
      </p:sp>
      <p:sp>
        <p:nvSpPr>
          <p:cNvPr id="6" name="Slide Number Placeholder 3"/>
          <p:cNvSpPr>
            <a:spLocks noGrp="1"/>
          </p:cNvSpPr>
          <p:nvPr>
            <p:ph type="sldNum" sz="quarter" idx="12"/>
          </p:nvPr>
        </p:nvSpPr>
        <p:spPr/>
        <p:txBody>
          <a:bodyPr/>
          <a:lstStyle/>
          <a:p>
            <a:pPr>
              <a:defRPr/>
            </a:pPr>
            <a:fld id="{BA25666F-0A04-4808-BD7F-E07B6F113122}" type="slidenum">
              <a:rPr lang="en-US" smtClean="0"/>
              <a:pPr>
                <a:defRPr/>
              </a:pPr>
              <a:t>‹#›</a:t>
            </a:fld>
            <a:endParaRPr lang="en-US"/>
          </a:p>
        </p:txBody>
      </p:sp>
    </p:spTree>
    <p:extLst>
      <p:ext uri="{BB962C8B-B14F-4D97-AF65-F5344CB8AC3E}">
        <p14:creationId xmlns:p14="http://schemas.microsoft.com/office/powerpoint/2010/main" val="631356663"/>
      </p:ext>
    </p:extLst>
  </p:cSld>
  <p:clrMapOvr>
    <a:masterClrMapping/>
  </p:clrMapOvr>
  <p:transition spd="slow">
    <p:wheel/>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p>
            <a:pPr>
              <a:defRPr/>
            </a:pPr>
            <a:fld id="{99FA0CFC-B2C0-4DDA-B79B-4BBB0226C356}" type="datetime1">
              <a:rPr lang="en-US" smtClean="0"/>
              <a:t>10/26/2019</a:t>
            </a:fld>
            <a:endParaRPr lang="en-US"/>
          </a:p>
        </p:txBody>
      </p:sp>
      <p:sp>
        <p:nvSpPr>
          <p:cNvPr id="5" name="Footer Placeholder 5"/>
          <p:cNvSpPr>
            <a:spLocks noGrp="1"/>
          </p:cNvSpPr>
          <p:nvPr>
            <p:ph type="ftr" sz="quarter" idx="11"/>
          </p:nvPr>
        </p:nvSpPr>
        <p:spPr/>
        <p:txBody>
          <a:bodyPr/>
          <a:lstStyle/>
          <a:p>
            <a:pPr>
              <a:defRPr/>
            </a:pPr>
            <a:endParaRPr lang="en-US"/>
          </a:p>
        </p:txBody>
      </p:sp>
      <p:sp>
        <p:nvSpPr>
          <p:cNvPr id="6" name="Slide Number Placeholder 6"/>
          <p:cNvSpPr>
            <a:spLocks noGrp="1"/>
          </p:cNvSpPr>
          <p:nvPr>
            <p:ph type="sldNum" sz="quarter" idx="12"/>
          </p:nvPr>
        </p:nvSpPr>
        <p:spPr/>
        <p:txBody>
          <a:bodyPr/>
          <a:lstStyle/>
          <a:p>
            <a:pPr>
              <a:defRPr/>
            </a:pPr>
            <a:fld id="{14F0A7A1-C782-45D9-95B5-C69EB7C98B1D}" type="slidenum">
              <a:rPr lang="en-US" smtClean="0"/>
              <a:pPr>
                <a:defRPr/>
              </a:pPr>
              <a:t>‹#›</a:t>
            </a:fld>
            <a:endParaRPr lang="en-US"/>
          </a:p>
        </p:txBody>
      </p:sp>
    </p:spTree>
    <p:extLst>
      <p:ext uri="{BB962C8B-B14F-4D97-AF65-F5344CB8AC3E}">
        <p14:creationId xmlns:p14="http://schemas.microsoft.com/office/powerpoint/2010/main" val="1505316128"/>
      </p:ext>
    </p:extLst>
  </p:cSld>
  <p:clrMapOvr>
    <a:masterClrMapping/>
  </p:clrMapOvr>
  <p:transition spd="slow">
    <p:wheel/>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fld id="{0FBB57CB-9503-4745-8AAE-B8B70D3F1EA7}" type="datetime1">
              <a:rPr lang="en-US" smtClean="0"/>
              <a:t>10/26/2019</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D2B04FA0-0528-4E12-93CE-39DBED9FD884}" type="slidenum">
              <a:rPr lang="en-US" smtClean="0"/>
              <a:pPr>
                <a:defRPr/>
              </a:pPr>
              <a:t>‹#›</a:t>
            </a:fld>
            <a:endParaRPr lang="en-US"/>
          </a:p>
        </p:txBody>
      </p:sp>
    </p:spTree>
    <p:extLst>
      <p:ext uri="{BB962C8B-B14F-4D97-AF65-F5344CB8AC3E}">
        <p14:creationId xmlns:p14="http://schemas.microsoft.com/office/powerpoint/2010/main" val="1452968178"/>
      </p:ext>
    </p:extLst>
  </p:cSld>
  <p:clrMapOvr>
    <a:masterClrMapping/>
  </p:clrMapOvr>
  <p:transition spd="slow">
    <p:wheel/>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pPr>
              <a:defRPr/>
            </a:pPr>
            <a:fld id="{D8469E3B-C98A-4701-B770-44AC08D5047E}" type="datetime1">
              <a:rPr lang="en-US" smtClean="0"/>
              <a:t>10/26/2019</a:t>
            </a:fld>
            <a:endParaRPr lang="en-US"/>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a:defRPr/>
            </a:pPr>
            <a:endParaRPr lang="en-US"/>
          </a:p>
        </p:txBody>
      </p:sp>
      <p:sp>
        <p:nvSpPr>
          <p:cNvPr id="6" name="Slide Number Placeholder 5"/>
          <p:cNvSpPr>
            <a:spLocks noGrp="1"/>
          </p:cNvSpPr>
          <p:nvPr>
            <p:ph type="sldNum" sz="quarter" idx="4"/>
          </p:nvPr>
        </p:nvSpPr>
        <p:spPr>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pPr>
              <a:defRPr/>
            </a:pPr>
            <a:fld id="{1AED90FA-CA64-4243-84AB-C91021886357}" type="slidenum">
              <a:rPr lang="en-US" smtClean="0"/>
              <a:pPr>
                <a:defRPr/>
              </a:pPr>
              <a:t>‹#›</a:t>
            </a:fld>
            <a:endParaRPr lang="en-US"/>
          </a:p>
        </p:txBody>
      </p:sp>
    </p:spTree>
    <p:extLst>
      <p:ext uri="{BB962C8B-B14F-4D97-AF65-F5344CB8AC3E}">
        <p14:creationId xmlns:p14="http://schemas.microsoft.com/office/powerpoint/2010/main" val="587367599"/>
      </p:ext>
    </p:extLst>
  </p:cSld>
  <p:clrMap bg1="dk1" tx1="lt1" bg2="dk2" tx2="lt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 id="2147483796" r:id="rId12"/>
    <p:sldLayoutId id="2147483797" r:id="rId13"/>
    <p:sldLayoutId id="2147483798" r:id="rId14"/>
    <p:sldLayoutId id="2147483799" r:id="rId15"/>
    <p:sldLayoutId id="2147483800" r:id="rId16"/>
    <p:sldLayoutId id="2147483801" r:id="rId17"/>
  </p:sldLayoutIdLst>
  <p:transition spd="slow">
    <p:wheel/>
  </p:transition>
  <p:timing>
    <p:tnLst>
      <p:par>
        <p:cTn id="1" dur="indefinite" restart="never" nodeType="tmRoot"/>
      </p:par>
    </p:tnLst>
  </p:timing>
  <p:hf sldNum="0" hdr="0" ftr="0" dt="0"/>
  <p:txStyles>
    <p:titleStyle>
      <a:lvl1pPr algn="l" defTabSz="457200" rtl="1" eaLnBrk="1" latinLnBrk="0" hangingPunct="1">
        <a:spcBef>
          <a:spcPct val="0"/>
        </a:spcBef>
        <a:buNone/>
        <a:defRPr sz="4200" b="0" i="0" kern="120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r" defTabSz="457200" rtl="1"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r" defTabSz="457200" rtl="1"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r" defTabSz="457200" rtl="1"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r" defTabSz="457200" rtl="1"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r" defTabSz="457200" rtl="1"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r" defTabSz="457200" rtl="1"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r" defTabSz="457200" rtl="1"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r" defTabSz="457200" rtl="1"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29407" y="4581128"/>
            <a:ext cx="2031466" cy="207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BESM05"/>
          <p:cNvPicPr>
            <a:picLocks noChangeAspect="1" noChangeArrowheads="1"/>
          </p:cNvPicPr>
          <p:nvPr/>
        </p:nvPicPr>
        <p:blipFill>
          <a:blip r:embed="rId3">
            <a:clrChange>
              <a:clrFrom>
                <a:srgbClr val="FFFFFF"/>
              </a:clrFrom>
              <a:clrTo>
                <a:srgbClr val="FFFFFF">
                  <a:alpha val="0"/>
                </a:srgbClr>
              </a:clrTo>
            </a:clrChange>
            <a:grayscl/>
          </a:blip>
          <a:srcRect/>
          <a:stretch>
            <a:fillRect/>
          </a:stretch>
        </p:blipFill>
        <p:spPr bwMode="auto">
          <a:xfrm>
            <a:off x="1331640" y="980728"/>
            <a:ext cx="6480720" cy="5206730"/>
          </a:xfrm>
          <a:prstGeom prst="rect">
            <a:avLst/>
          </a:prstGeom>
          <a:noFill/>
          <a:ln w="9525">
            <a:noFill/>
            <a:miter lim="800000"/>
            <a:headEnd/>
            <a:tailEnd/>
          </a:ln>
        </p:spPr>
      </p:pic>
    </p:spTree>
    <p:extLst>
      <p:ext uri="{BB962C8B-B14F-4D97-AF65-F5344CB8AC3E}">
        <p14:creationId xmlns:p14="http://schemas.microsoft.com/office/powerpoint/2010/main" val="439536687"/>
      </p:ext>
    </p:extLst>
  </p:cSld>
  <p:clrMapOvr>
    <a:masterClrMapping/>
  </p:clrMapOvr>
  <p:transition spd="slow">
    <p:whee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3500" fill="hold"/>
                                        <p:tgtEl>
                                          <p:spTgt spid="5"/>
                                        </p:tgtEl>
                                        <p:attrNameLst>
                                          <p:attrName>ppt_w</p:attrName>
                                        </p:attrNameLst>
                                      </p:cBhvr>
                                      <p:tavLst>
                                        <p:tav tm="0">
                                          <p:val>
                                            <p:fltVal val="0"/>
                                          </p:val>
                                        </p:tav>
                                        <p:tav tm="100000">
                                          <p:val>
                                            <p:strVal val="#ppt_w"/>
                                          </p:val>
                                        </p:tav>
                                      </p:tavLst>
                                    </p:anim>
                                    <p:anim calcmode="lin" valueType="num">
                                      <p:cBhvr>
                                        <p:cTn id="8" dur="3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5856" y="383542"/>
            <a:ext cx="4238660" cy="769441"/>
          </a:xfrm>
        </p:spPr>
        <p:txBody>
          <a:bodyPr wrap="none">
            <a:spAutoFit/>
          </a:bodyPr>
          <a:lstStyle/>
          <a:p>
            <a:pPr algn="r" fontAlgn="base">
              <a:lnSpc>
                <a:spcPct val="150000"/>
              </a:lnSpc>
              <a:spcAft>
                <a:spcPct val="0"/>
              </a:spcAft>
              <a:buFont typeface="Arial" charset="0"/>
            </a:pPr>
            <a:r>
              <a:rPr lang="fa-IR" sz="3200" b="1" dirty="0" smtClean="0">
                <a:solidFill>
                  <a:schemeClr val="accent1">
                    <a:lumMod val="20000"/>
                    <a:lumOff val="80000"/>
                  </a:schemeClr>
                </a:solidFill>
                <a:effectLst>
                  <a:outerShdw blurRad="38100" dist="38100" dir="2700000" algn="tl">
                    <a:srgbClr val="000000">
                      <a:alpha val="43137"/>
                    </a:srgbClr>
                  </a:outerShdw>
                </a:effectLst>
                <a:latin typeface="Arial" charset="0"/>
                <a:ea typeface="+mn-ea"/>
                <a:cs typeface="B Nazanin" panose="00000400000000000000" pitchFamily="2" charset="-78"/>
              </a:rPr>
              <a:t>1. فرض </a:t>
            </a:r>
            <a:r>
              <a:rPr lang="fa-IR" sz="3200" b="1" dirty="0">
                <a:solidFill>
                  <a:schemeClr val="accent1">
                    <a:lumMod val="20000"/>
                    <a:lumOff val="80000"/>
                  </a:schemeClr>
                </a:solidFill>
                <a:effectLst>
                  <a:outerShdw blurRad="38100" dist="38100" dir="2700000" algn="tl">
                    <a:srgbClr val="000000">
                      <a:alpha val="43137"/>
                    </a:srgbClr>
                  </a:outerShdw>
                </a:effectLst>
                <a:latin typeface="Arial" charset="0"/>
                <a:ea typeface="+mn-ea"/>
                <a:cs typeface="B Nazanin" panose="00000400000000000000" pitchFamily="2" charset="-78"/>
              </a:rPr>
              <a:t>شخصیت حسابداری: </a:t>
            </a:r>
          </a:p>
        </p:txBody>
      </p:sp>
      <p:sp>
        <p:nvSpPr>
          <p:cNvPr id="4" name="Content Placeholder 3"/>
          <p:cNvSpPr>
            <a:spLocks noGrp="1"/>
          </p:cNvSpPr>
          <p:nvPr>
            <p:ph idx="1"/>
          </p:nvPr>
        </p:nvSpPr>
        <p:spPr>
          <a:xfrm>
            <a:off x="251520" y="1988840"/>
            <a:ext cx="8496944" cy="4639650"/>
          </a:xfrm>
          <a:prstGeom prst="rect">
            <a:avLst/>
          </a:prstGeom>
        </p:spPr>
        <p:txBody>
          <a:bodyPr vert="horz" lIns="91440" tIns="45720" rIns="91440" bIns="45720" rtlCol="0" anchor="t">
            <a:normAutofit/>
          </a:bodyPr>
          <a:lstStyle/>
          <a:p>
            <a:pPr marL="0" indent="0" algn="just">
              <a:buFont typeface="Arial" charset="0"/>
              <a:buNone/>
            </a:pPr>
            <a:r>
              <a:rPr lang="fa-IR" sz="2400" cap="all" dirty="0">
                <a:cs typeface="B Nazanin" panose="00000400000000000000" pitchFamily="2" charset="-78"/>
              </a:rPr>
              <a:t>در حسابداری فعالیت های سازمان به طور جداگانه و متمایز از مالکان </a:t>
            </a:r>
            <a:r>
              <a:rPr lang="fa-IR" sz="2400" cap="all" dirty="0" smtClean="0">
                <a:cs typeface="B Nazanin" panose="00000400000000000000" pitchFamily="2" charset="-78"/>
              </a:rPr>
              <a:t> </a:t>
            </a:r>
            <a:r>
              <a:rPr lang="fa-IR" sz="2400" cap="all" dirty="0">
                <a:cs typeface="B Nazanin" panose="00000400000000000000" pitchFamily="2" charset="-78"/>
              </a:rPr>
              <a:t>آن اندازه گیری میشود که با 2 نگرش متفاوت میتوان آن را تعریف کرد. </a:t>
            </a:r>
            <a:endParaRPr lang="fa-IR" sz="2400" cap="all" dirty="0" smtClean="0">
              <a:cs typeface="B Nazanin" panose="00000400000000000000" pitchFamily="2" charset="-78"/>
            </a:endParaRPr>
          </a:p>
          <a:p>
            <a:pPr marL="0" indent="0" algn="just">
              <a:buFont typeface="Arial" charset="0"/>
              <a:buNone/>
            </a:pPr>
            <a:endParaRPr lang="fa-IR" sz="2400" cap="all" dirty="0" smtClean="0">
              <a:cs typeface="B Nazanin" panose="00000400000000000000" pitchFamily="2" charset="-78"/>
            </a:endParaRPr>
          </a:p>
          <a:p>
            <a:pPr algn="just"/>
            <a:r>
              <a:rPr lang="fa-IR" sz="2400" cap="all" dirty="0">
                <a:cs typeface="B Nazanin" panose="00000400000000000000" pitchFamily="2" charset="-78"/>
              </a:rPr>
              <a:t> </a:t>
            </a:r>
            <a:r>
              <a:rPr lang="fa-IR" sz="2400" cap="all" dirty="0" smtClean="0">
                <a:cs typeface="B Nazanin" panose="00000400000000000000" pitchFamily="2" charset="-78"/>
              </a:rPr>
              <a:t> </a:t>
            </a:r>
            <a:r>
              <a:rPr lang="fa-IR" sz="2400" b="1" cap="all" dirty="0" smtClean="0">
                <a:cs typeface="B Nazanin" panose="00000400000000000000" pitchFamily="2" charset="-78"/>
              </a:rPr>
              <a:t>نگرش </a:t>
            </a:r>
            <a:r>
              <a:rPr lang="fa-IR" sz="2400" b="1" cap="all" dirty="0">
                <a:cs typeface="B Nazanin" panose="00000400000000000000" pitchFamily="2" charset="-78"/>
              </a:rPr>
              <a:t>اول </a:t>
            </a:r>
            <a:r>
              <a:rPr lang="fa-IR" sz="2400" cap="all" dirty="0">
                <a:cs typeface="B Nazanin" panose="00000400000000000000" pitchFamily="2" charset="-78"/>
              </a:rPr>
              <a:t>که شخصیت حسابداری با تمرکز بر ماهیت رویدادهای اقتصادی تعریف </a:t>
            </a:r>
            <a:r>
              <a:rPr lang="fa-IR" sz="2400" cap="all" dirty="0" smtClean="0">
                <a:cs typeface="B Nazanin" panose="00000400000000000000" pitchFamily="2" charset="-78"/>
              </a:rPr>
              <a:t>میشود.</a:t>
            </a:r>
            <a:endParaRPr lang="fa-IR" sz="2400" cap="all" dirty="0">
              <a:cs typeface="B Nazanin" panose="00000400000000000000" pitchFamily="2" charset="-78"/>
            </a:endParaRPr>
          </a:p>
          <a:p>
            <a:pPr algn="just"/>
            <a:r>
              <a:rPr lang="fa-IR" sz="2400" b="1" cap="all" dirty="0">
                <a:cs typeface="B Nazanin" panose="00000400000000000000" pitchFamily="2" charset="-78"/>
              </a:rPr>
              <a:t>   نگرش دوم </a:t>
            </a:r>
            <a:r>
              <a:rPr lang="fa-IR" sz="2400" cap="all" dirty="0">
                <a:cs typeface="B Nazanin" panose="00000400000000000000" pitchFamily="2" charset="-78"/>
              </a:rPr>
              <a:t>نیز شخصیت حسابداری را با در نظر گرفتن منافع اقتصادی استفاده کنندگان تعریف میکند و نیز حدود شخصیت حسابداری را به فعالیت های محیطی و مسئولیت های اجتماعی گسترش میدهد.</a:t>
            </a:r>
          </a:p>
          <a:p>
            <a:pPr marL="0" indent="0" algn="just">
              <a:buFont typeface="Arial" charset="0"/>
              <a:buNone/>
            </a:pPr>
            <a:r>
              <a:rPr lang="fa-IR" sz="2400" cap="all" dirty="0">
                <a:cs typeface="B Nazanin" panose="00000400000000000000" pitchFamily="2" charset="-78"/>
              </a:rPr>
              <a:t>   </a:t>
            </a:r>
            <a:endParaRPr lang="en-US" sz="2400" cap="all" dirty="0">
              <a:cs typeface="B Nazanin" panose="00000400000000000000" pitchFamily="2" charset="-78"/>
            </a:endParaRPr>
          </a:p>
        </p:txBody>
      </p:sp>
    </p:spTree>
    <p:extLst>
      <p:ext uri="{BB962C8B-B14F-4D97-AF65-F5344CB8AC3E}">
        <p14:creationId xmlns:p14="http://schemas.microsoft.com/office/powerpoint/2010/main" val="1182041457"/>
      </p:ext>
    </p:extLst>
  </p:cSld>
  <p:clrMapOvr>
    <a:masterClrMapping/>
  </p:clrMapOvr>
  <p:transition spd="slow">
    <p:whee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3568" y="1916832"/>
            <a:ext cx="7920764" cy="4195481"/>
          </a:xfrm>
        </p:spPr>
        <p:txBody>
          <a:bodyPr>
            <a:normAutofit/>
          </a:bodyPr>
          <a:lstStyle/>
          <a:p>
            <a:pPr marL="0" indent="0" algn="just">
              <a:buFont typeface="Arial" charset="0"/>
              <a:buNone/>
            </a:pPr>
            <a:r>
              <a:rPr lang="fa-IR" sz="2400" cap="all" dirty="0" smtClean="0">
                <a:cs typeface="B Nazanin" panose="00000400000000000000" pitchFamily="2" charset="-78"/>
              </a:rPr>
              <a:t>و نیز </a:t>
            </a:r>
            <a:r>
              <a:rPr lang="fa-IR" sz="2400" cap="all" dirty="0">
                <a:cs typeface="B Nazanin" panose="00000400000000000000" pitchFamily="2" charset="-78"/>
              </a:rPr>
              <a:t>میتوان با 2 موضوع این شخصیت را تعریف کرد که :</a:t>
            </a:r>
          </a:p>
          <a:p>
            <a:pPr algn="just"/>
            <a:r>
              <a:rPr lang="fa-IR" sz="2400" cap="all" dirty="0">
                <a:effectLst>
                  <a:outerShdw blurRad="38100" dist="38100" dir="2700000" algn="tl">
                    <a:srgbClr val="000000">
                      <a:alpha val="43137"/>
                    </a:srgbClr>
                  </a:outerShdw>
                </a:effectLst>
                <a:cs typeface="B Nazanin" panose="00000400000000000000" pitchFamily="2" charset="-78"/>
              </a:rPr>
              <a:t>برحسب روابط میان اجزای آن (صورت های مالی تلفیقی)</a:t>
            </a:r>
          </a:p>
          <a:p>
            <a:pPr algn="just"/>
            <a:r>
              <a:rPr lang="fa-IR" sz="2400" cap="all" dirty="0">
                <a:effectLst>
                  <a:outerShdw blurRad="38100" dist="38100" dir="2700000" algn="tl">
                    <a:srgbClr val="000000">
                      <a:alpha val="43137"/>
                    </a:srgbClr>
                  </a:outerShdw>
                </a:effectLst>
                <a:cs typeface="B Nazanin" panose="00000400000000000000" pitchFamily="2" charset="-78"/>
              </a:rPr>
              <a:t>بر حسب روابط میان شخصیت حسابداری و مالکان آن (حساب حقوق مالکان)</a:t>
            </a:r>
            <a:r>
              <a:rPr lang="en-US" sz="2400" cap="all" dirty="0">
                <a:cs typeface="B Nazanin" panose="00000400000000000000" pitchFamily="2" charset="-78"/>
              </a:rPr>
              <a:t>  </a:t>
            </a:r>
          </a:p>
          <a:p>
            <a:endParaRPr lang="fa-IR" sz="2400" dirty="0"/>
          </a:p>
        </p:txBody>
      </p:sp>
    </p:spTree>
    <p:extLst>
      <p:ext uri="{BB962C8B-B14F-4D97-AF65-F5344CB8AC3E}">
        <p14:creationId xmlns:p14="http://schemas.microsoft.com/office/powerpoint/2010/main" val="1698532325"/>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ubtitle 2"/>
          <p:cNvSpPr>
            <a:spLocks noGrp="1"/>
          </p:cNvSpPr>
          <p:nvPr>
            <p:ph type="subTitle" idx="1"/>
          </p:nvPr>
        </p:nvSpPr>
        <p:spPr>
          <a:xfrm>
            <a:off x="684213" y="1484784"/>
            <a:ext cx="8064500" cy="5040560"/>
          </a:xfrm>
        </p:spPr>
        <p:txBody>
          <a:bodyPr vert="horz" lIns="91440" tIns="45720" rIns="91440" bIns="45720" rtlCol="0" anchor="t">
            <a:normAutofit/>
          </a:bodyPr>
          <a:lstStyle/>
          <a:p>
            <a:pPr algn="just">
              <a:lnSpc>
                <a:spcPct val="150000"/>
              </a:lnSpc>
              <a:buFont typeface="Arial" charset="0"/>
            </a:pPr>
            <a:r>
              <a:rPr lang="fa-IR" sz="2400" dirty="0">
                <a:solidFill>
                  <a:schemeClr val="tx1"/>
                </a:solidFill>
                <a:cs typeface="B Nazanin" panose="00000400000000000000" pitchFamily="2" charset="-78"/>
              </a:rPr>
              <a:t>با توجه به این فرض اگر شواهد مغایری وجود نداشته باشد شرکت به طور نامحدود به حیات خود ادامه میدهد که با این فرض میتوان به براورد انتظارات از آینده شرکت پرداخت.(محاسبه استهلاک دارایی های ثابت مشهود) </a:t>
            </a:r>
          </a:p>
          <a:p>
            <a:pPr algn="just">
              <a:buFont typeface="Arial" charset="0"/>
            </a:pPr>
            <a:r>
              <a:rPr lang="fa-IR" sz="2400" dirty="0">
                <a:solidFill>
                  <a:schemeClr val="tx1"/>
                </a:solidFill>
                <a:cs typeface="B Nazanin" panose="00000400000000000000" pitchFamily="2" charset="-78"/>
              </a:rPr>
              <a:t>استرلینگ منطقا این فرض را رد میکند زیرا این فرض باید به قدری باشد که تعهدات فعلی واحد تجاری را ادا شود اما تا زمانی که این تعهدات انجام شود تعهدات جدیدی جایگزین آن ها میشود که شاید یکی از پیامدهای عمر نامحدود همین است </a:t>
            </a:r>
            <a:endParaRPr lang="fa-IR" sz="2400" dirty="0" smtClean="0">
              <a:solidFill>
                <a:schemeClr val="tx1"/>
              </a:solidFill>
              <a:cs typeface="B Nazanin" panose="00000400000000000000" pitchFamily="2" charset="-78"/>
            </a:endParaRPr>
          </a:p>
          <a:p>
            <a:pPr algn="just">
              <a:buFont typeface="Arial" charset="0"/>
            </a:pPr>
            <a:r>
              <a:rPr lang="fa-IR" sz="2400" dirty="0" smtClean="0">
                <a:solidFill>
                  <a:schemeClr val="tx1"/>
                </a:solidFill>
                <a:cs typeface="B Nazanin" panose="00000400000000000000" pitchFamily="2" charset="-78"/>
              </a:rPr>
              <a:t>چمبرز </a:t>
            </a:r>
            <a:r>
              <a:rPr lang="fa-IR" sz="2400" dirty="0">
                <a:solidFill>
                  <a:schemeClr val="tx1"/>
                </a:solidFill>
                <a:cs typeface="B Nazanin" panose="00000400000000000000" pitchFamily="2" charset="-78"/>
              </a:rPr>
              <a:t>معتقد است که شرکت به عنوان یک واحد اقتصادی تصور میشود که به صورت دایم در وضع تصفیه اختیاری است.</a:t>
            </a:r>
          </a:p>
          <a:p>
            <a:pPr algn="just">
              <a:lnSpc>
                <a:spcPct val="150000"/>
              </a:lnSpc>
              <a:buFont typeface="Arial" charset="0"/>
            </a:pPr>
            <a:endParaRPr lang="fa-IR" sz="2400" dirty="0">
              <a:solidFill>
                <a:schemeClr val="tx1"/>
              </a:solidFill>
              <a:cs typeface="B Nazanin" panose="00000400000000000000" pitchFamily="2" charset="-78"/>
            </a:endParaRPr>
          </a:p>
          <a:p>
            <a:pPr algn="just">
              <a:lnSpc>
                <a:spcPct val="150000"/>
              </a:lnSpc>
              <a:buFont typeface="Arial" charset="0"/>
            </a:pPr>
            <a:endParaRPr lang="fa-IR" sz="2400" dirty="0">
              <a:solidFill>
                <a:schemeClr val="tx1"/>
              </a:solidFill>
              <a:cs typeface="B Nazanin" panose="00000400000000000000" pitchFamily="2" charset="-78"/>
            </a:endParaRPr>
          </a:p>
          <a:p>
            <a:pPr algn="just">
              <a:lnSpc>
                <a:spcPct val="150000"/>
              </a:lnSpc>
              <a:buFont typeface="Arial" charset="0"/>
            </a:pPr>
            <a:endParaRPr lang="en-US" sz="2400" dirty="0">
              <a:solidFill>
                <a:schemeClr val="tx1"/>
              </a:solidFill>
              <a:cs typeface="B Nazanin" panose="00000400000000000000" pitchFamily="2" charset="-78"/>
            </a:endParaRPr>
          </a:p>
        </p:txBody>
      </p:sp>
      <p:sp>
        <p:nvSpPr>
          <p:cNvPr id="2" name="Rectangle 1"/>
          <p:cNvSpPr/>
          <p:nvPr/>
        </p:nvSpPr>
        <p:spPr>
          <a:xfrm>
            <a:off x="4444219" y="548680"/>
            <a:ext cx="3231975" cy="769441"/>
          </a:xfrm>
          <a:prstGeom prst="rect">
            <a:avLst/>
          </a:prstGeom>
        </p:spPr>
        <p:txBody>
          <a:bodyPr wrap="none">
            <a:spAutoFit/>
          </a:bodyPr>
          <a:lstStyle/>
          <a:p>
            <a:pPr algn="r" rtl="1">
              <a:lnSpc>
                <a:spcPct val="150000"/>
              </a:lnSpc>
              <a:buFont typeface="Arial" charset="0"/>
              <a:buNone/>
            </a:pPr>
            <a:r>
              <a:rPr lang="fa-IR" sz="3200" b="1" dirty="0">
                <a:solidFill>
                  <a:schemeClr val="accent1">
                    <a:lumMod val="20000"/>
                    <a:lumOff val="80000"/>
                  </a:schemeClr>
                </a:solidFill>
                <a:effectLst>
                  <a:outerShdw blurRad="38100" dist="38100" dir="2700000" algn="tl">
                    <a:srgbClr val="000000">
                      <a:alpha val="43137"/>
                    </a:srgbClr>
                  </a:outerShdw>
                </a:effectLst>
                <a:cs typeface="B Nazanin" panose="00000400000000000000" pitchFamily="2" charset="-78"/>
              </a:rPr>
              <a:t>2.فرض تداوم فعالیت: </a:t>
            </a: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0242">
                                            <p:txEl>
                                              <p:pRg st="1" end="1"/>
                                            </p:txEl>
                                          </p:spTgt>
                                        </p:tgtEl>
                                        <p:attrNameLst>
                                          <p:attrName>style.visibility</p:attrName>
                                        </p:attrNameLst>
                                      </p:cBhvr>
                                      <p:to>
                                        <p:strVal val="visible"/>
                                      </p:to>
                                    </p:set>
                                    <p:animEffect transition="in" filter="box(in)">
                                      <p:cBhvr>
                                        <p:cTn id="7" dur="3000"/>
                                        <p:tgtEl>
                                          <p:spTgt spid="1024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0242">
                                            <p:txEl>
                                              <p:pRg st="2" end="2"/>
                                            </p:txEl>
                                          </p:spTgt>
                                        </p:tgtEl>
                                        <p:attrNameLst>
                                          <p:attrName>style.visibility</p:attrName>
                                        </p:attrNameLst>
                                      </p:cBhvr>
                                      <p:to>
                                        <p:strVal val="visible"/>
                                      </p:to>
                                    </p:set>
                                    <p:animEffect transition="in" filter="box(in)">
                                      <p:cBhvr>
                                        <p:cTn id="12" dur="3000"/>
                                        <p:tgtEl>
                                          <p:spTgt spid="1024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0394" y="452718"/>
            <a:ext cx="2869696" cy="830997"/>
          </a:xfrm>
        </p:spPr>
        <p:txBody>
          <a:bodyPr wrap="none">
            <a:spAutoFit/>
          </a:bodyPr>
          <a:lstStyle/>
          <a:p>
            <a:pPr algn="r" fontAlgn="base">
              <a:lnSpc>
                <a:spcPct val="150000"/>
              </a:lnSpc>
              <a:spcAft>
                <a:spcPct val="0"/>
              </a:spcAft>
              <a:buFont typeface="Arial" charset="0"/>
            </a:pPr>
            <a:r>
              <a:rPr lang="fa-IR" sz="3200" b="1" dirty="0">
                <a:solidFill>
                  <a:schemeClr val="accent1">
                    <a:lumMod val="20000"/>
                    <a:lumOff val="80000"/>
                  </a:schemeClr>
                </a:solidFill>
                <a:effectLst>
                  <a:outerShdw blurRad="38100" dist="38100" dir="2700000" algn="tl">
                    <a:srgbClr val="000000">
                      <a:alpha val="43137"/>
                    </a:srgbClr>
                  </a:outerShdw>
                </a:effectLst>
                <a:latin typeface="Arial" charset="0"/>
                <a:ea typeface="+mn-ea"/>
                <a:cs typeface="B Nazanin" panose="00000400000000000000" pitchFamily="2" charset="-78"/>
              </a:rPr>
              <a:t>3.فرض دوره زمانی:</a:t>
            </a:r>
          </a:p>
        </p:txBody>
      </p:sp>
      <p:sp>
        <p:nvSpPr>
          <p:cNvPr id="3" name="Content Placeholder 2"/>
          <p:cNvSpPr>
            <a:spLocks noGrp="1"/>
          </p:cNvSpPr>
          <p:nvPr>
            <p:ph idx="1"/>
          </p:nvPr>
        </p:nvSpPr>
        <p:spPr>
          <a:xfrm>
            <a:off x="395536" y="1844824"/>
            <a:ext cx="8091224" cy="4752528"/>
          </a:xfrm>
        </p:spPr>
        <p:txBody>
          <a:bodyPr vert="horz" lIns="91440" tIns="45720" rIns="91440" bIns="45720" rtlCol="0" anchor="t">
            <a:noAutofit/>
          </a:bodyPr>
          <a:lstStyle/>
          <a:p>
            <a:pPr marL="0" indent="0" algn="just">
              <a:buFont typeface="Arial" charset="0"/>
              <a:buNone/>
            </a:pPr>
            <a:r>
              <a:rPr lang="fa-IR" sz="2400" cap="all" dirty="0">
                <a:cs typeface="B Nazanin" panose="00000400000000000000" pitchFamily="2" charset="-78"/>
              </a:rPr>
              <a:t>نتایج واقعی عملیات یک واحد تجاری را تنها در زمان تصفیه یعنی خاتمه عملیات آن میتوان تعیین کرد. </a:t>
            </a:r>
            <a:r>
              <a:rPr lang="fa-IR" sz="2400" cap="all" dirty="0">
                <a:cs typeface="B Nazanin" panose="00000400000000000000" pitchFamily="2" charset="-78"/>
              </a:rPr>
              <a:t>ازطرفی میتوان عمر واحد تجاری را به دوره های مساوی تقسیم کرد که هر دوره را دوره حسابداری می نامند. </a:t>
            </a:r>
            <a:endParaRPr lang="fa-IR" sz="2400" cap="all" dirty="0" smtClean="0">
              <a:cs typeface="B Nazanin" panose="00000400000000000000" pitchFamily="2" charset="-78"/>
            </a:endParaRPr>
          </a:p>
          <a:p>
            <a:pPr marL="0" indent="0" algn="just">
              <a:buFont typeface="Arial" charset="0"/>
              <a:buNone/>
            </a:pPr>
            <a:endParaRPr lang="fa-IR" sz="2400" cap="all" dirty="0">
              <a:cs typeface="B Nazanin" panose="00000400000000000000" pitchFamily="2" charset="-78"/>
            </a:endParaRPr>
          </a:p>
          <a:p>
            <a:pPr marL="0" indent="0" algn="just">
              <a:buFont typeface="Arial" charset="0"/>
              <a:buNone/>
            </a:pPr>
            <a:r>
              <a:rPr lang="fa-IR" sz="2400" cap="all" dirty="0" smtClean="0">
                <a:cs typeface="B Nazanin" panose="00000400000000000000" pitchFamily="2" charset="-78"/>
              </a:rPr>
              <a:t> </a:t>
            </a:r>
            <a:r>
              <a:rPr lang="fa-IR" sz="2400" cap="all" dirty="0">
                <a:cs typeface="B Nazanin" panose="00000400000000000000" pitchFamily="2" charset="-78"/>
              </a:rPr>
              <a:t>این فرض توسط نهادهای قانون گذار و ...الزامی بوده وشرکت ها موظف اند برای فراهم کردن اطلاعات سودمند برای سرمایه گزاران و پرداخت مالیات سالانه ̨ گزارش های مالی را به صورت ادواری تهیه میکنند . </a:t>
            </a:r>
            <a:endParaRPr lang="fa-IR" sz="2400" cap="all" dirty="0" smtClean="0">
              <a:cs typeface="B Nazanin" panose="00000400000000000000" pitchFamily="2" charset="-78"/>
            </a:endParaRPr>
          </a:p>
          <a:p>
            <a:pPr marL="0" indent="0" algn="just">
              <a:buFont typeface="Arial" charset="0"/>
              <a:buNone/>
            </a:pPr>
            <a:endParaRPr lang="fa-IR" sz="2400" cap="all" dirty="0" smtClean="0">
              <a:cs typeface="B Nazanin" panose="00000400000000000000" pitchFamily="2" charset="-78"/>
            </a:endParaRPr>
          </a:p>
          <a:p>
            <a:pPr marL="0" indent="0" algn="just">
              <a:buFont typeface="Arial" charset="0"/>
              <a:buNone/>
            </a:pPr>
            <a:r>
              <a:rPr lang="fa-IR" sz="2400" u="sng" cap="all" dirty="0" smtClean="0">
                <a:cs typeface="B Nazanin" panose="00000400000000000000" pitchFamily="2" charset="-78"/>
              </a:rPr>
              <a:t> </a:t>
            </a:r>
            <a:r>
              <a:rPr lang="fa-IR" sz="2400" u="sng" cap="all" dirty="0">
                <a:cs typeface="B Nazanin" panose="00000400000000000000" pitchFamily="2" charset="-78"/>
              </a:rPr>
              <a:t>بر طبق این فرض است که حسابداری تعهدی و اصل شناخت درآمدها و اصل تطابق در سیستم حسابداری بهای تاریخی پدید آمده است.</a:t>
            </a:r>
          </a:p>
          <a:p>
            <a:pPr marL="0" indent="0" algn="just">
              <a:buFont typeface="Arial" charset="0"/>
              <a:buNone/>
            </a:pPr>
            <a:r>
              <a:rPr lang="en-US" sz="2400" cap="all" dirty="0">
                <a:cs typeface="B Nazanin" panose="00000400000000000000" pitchFamily="2" charset="-78"/>
              </a:rPr>
              <a:t> </a:t>
            </a:r>
            <a:endParaRPr lang="fa-IR" sz="2400" cap="all" dirty="0">
              <a:cs typeface="B Nazanin" panose="00000400000000000000" pitchFamily="2" charset="-78"/>
            </a:endParaRPr>
          </a:p>
        </p:txBody>
      </p:sp>
    </p:spTree>
    <p:extLst>
      <p:ext uri="{BB962C8B-B14F-4D97-AF65-F5344CB8AC3E}">
        <p14:creationId xmlns:p14="http://schemas.microsoft.com/office/powerpoint/2010/main" val="1198177743"/>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ubtitle 2"/>
          <p:cNvSpPr>
            <a:spLocks noGrp="1"/>
          </p:cNvSpPr>
          <p:nvPr>
            <p:ph type="subTitle" idx="1"/>
          </p:nvPr>
        </p:nvSpPr>
        <p:spPr>
          <a:xfrm>
            <a:off x="539552" y="1700808"/>
            <a:ext cx="8064500" cy="4392488"/>
          </a:xfrm>
        </p:spPr>
        <p:txBody>
          <a:bodyPr vert="horz" lIns="91440" tIns="45720" rIns="91440" bIns="45720" rtlCol="0" anchor="t">
            <a:normAutofit/>
          </a:bodyPr>
          <a:lstStyle/>
          <a:p>
            <a:pPr algn="just">
              <a:lnSpc>
                <a:spcPct val="150000"/>
              </a:lnSpc>
              <a:buFont typeface="Arial" charset="0"/>
            </a:pPr>
            <a:r>
              <a:rPr lang="fa-IR" sz="2400" dirty="0">
                <a:solidFill>
                  <a:schemeClr val="tx1"/>
                </a:solidFill>
                <a:cs typeface="B Nazanin" panose="00000400000000000000" pitchFamily="2" charset="-78"/>
              </a:rPr>
              <a:t>برطبق این فرض حسابداری یک واحد سنجش و اندازه گیری و گزارش دهی است که فعالیت های واحد تجاری در صورت های مالی بر حسب واحد پول اندازه گیری و گزارش میشود. که دو محدودیت برای حسابداری ایجاد میکند :</a:t>
            </a:r>
          </a:p>
          <a:p>
            <a:pPr algn="just">
              <a:lnSpc>
                <a:spcPct val="150000"/>
              </a:lnSpc>
              <a:buFont typeface="Arial" charset="0"/>
            </a:pPr>
            <a:r>
              <a:rPr lang="fa-IR" sz="2400" dirty="0">
                <a:solidFill>
                  <a:schemeClr val="tx1"/>
                </a:solidFill>
                <a:cs typeface="B Nazanin" panose="00000400000000000000" pitchFamily="2" charset="-78"/>
              </a:rPr>
              <a:t>اطلاعات حسابداری که پولی و کمی هستند فقط در گزارش ها بیان میشوند</a:t>
            </a:r>
            <a:r>
              <a:rPr lang="fa-IR" sz="2400" dirty="0" smtClean="0">
                <a:solidFill>
                  <a:schemeClr val="tx1"/>
                </a:solidFill>
                <a:cs typeface="B Nazanin" panose="00000400000000000000" pitchFamily="2" charset="-78"/>
              </a:rPr>
              <a:t>.</a:t>
            </a:r>
          </a:p>
          <a:p>
            <a:pPr algn="just">
              <a:lnSpc>
                <a:spcPct val="150000"/>
              </a:lnSpc>
              <a:buFont typeface="Arial" charset="0"/>
            </a:pPr>
            <a:endParaRPr lang="fa-IR" sz="2400" dirty="0">
              <a:solidFill>
                <a:schemeClr val="tx1"/>
              </a:solidFill>
              <a:cs typeface="B Nazanin" panose="00000400000000000000" pitchFamily="2" charset="-78"/>
            </a:endParaRPr>
          </a:p>
          <a:p>
            <a:pPr algn="just">
              <a:lnSpc>
                <a:spcPct val="150000"/>
              </a:lnSpc>
              <a:buFont typeface="Arial" charset="0"/>
            </a:pPr>
            <a:r>
              <a:rPr lang="fa-IR" sz="2400" dirty="0">
                <a:solidFill>
                  <a:schemeClr val="tx1"/>
                </a:solidFill>
                <a:cs typeface="B Nazanin" panose="00000400000000000000" pitchFamily="2" charset="-78"/>
              </a:rPr>
              <a:t>فرض ثبات واحد پولی است که در </a:t>
            </a:r>
            <a:r>
              <a:rPr lang="fa-IR" sz="2400" b="1" u="sng" dirty="0">
                <a:solidFill>
                  <a:schemeClr val="tx1"/>
                </a:solidFill>
                <a:effectLst>
                  <a:outerShdw blurRad="38100" dist="38100" dir="2700000" algn="tl">
                    <a:srgbClr val="000000">
                      <a:alpha val="43137"/>
                    </a:srgbClr>
                  </a:outerShdw>
                </a:effectLst>
                <a:cs typeface="B Nazanin" panose="00000400000000000000" pitchFamily="2" charset="-78"/>
              </a:rPr>
              <a:t>دوره های تورمی در اقتصاد </a:t>
            </a:r>
            <a:r>
              <a:rPr lang="fa-IR" sz="2400" dirty="0">
                <a:solidFill>
                  <a:schemeClr val="tx1"/>
                </a:solidFill>
                <a:cs typeface="B Nazanin" panose="00000400000000000000" pitchFamily="2" charset="-78"/>
              </a:rPr>
              <a:t>به چالش کشیده میشود</a:t>
            </a:r>
            <a:r>
              <a:rPr lang="fa-IR" sz="2400" dirty="0" smtClean="0">
                <a:solidFill>
                  <a:schemeClr val="tx1"/>
                </a:solidFill>
                <a:cs typeface="B Nazanin" panose="00000400000000000000" pitchFamily="2" charset="-78"/>
              </a:rPr>
              <a:t>.</a:t>
            </a:r>
            <a:endParaRPr lang="fa-IR" sz="2400" dirty="0">
              <a:solidFill>
                <a:schemeClr val="tx1"/>
              </a:solidFill>
              <a:cs typeface="B Nazanin" panose="00000400000000000000" pitchFamily="2" charset="-78"/>
            </a:endParaRPr>
          </a:p>
        </p:txBody>
      </p:sp>
      <p:sp>
        <p:nvSpPr>
          <p:cNvPr id="2" name="Rectangle 1"/>
          <p:cNvSpPr/>
          <p:nvPr/>
        </p:nvSpPr>
        <p:spPr>
          <a:xfrm>
            <a:off x="4977383" y="548680"/>
            <a:ext cx="2762969" cy="769441"/>
          </a:xfrm>
          <a:prstGeom prst="rect">
            <a:avLst/>
          </a:prstGeom>
        </p:spPr>
        <p:txBody>
          <a:bodyPr wrap="square">
            <a:spAutoFit/>
          </a:bodyPr>
          <a:lstStyle/>
          <a:p>
            <a:pPr algn="r" rtl="1">
              <a:lnSpc>
                <a:spcPct val="150000"/>
              </a:lnSpc>
              <a:buFont typeface="Arial" charset="0"/>
              <a:buNone/>
            </a:pPr>
            <a:r>
              <a:rPr lang="fa-IR" sz="3200" b="1" dirty="0" smtClean="0">
                <a:solidFill>
                  <a:schemeClr val="accent1">
                    <a:lumMod val="20000"/>
                    <a:lumOff val="80000"/>
                  </a:schemeClr>
                </a:solidFill>
                <a:effectLst>
                  <a:outerShdw blurRad="38100" dist="38100" dir="2700000" algn="tl">
                    <a:srgbClr val="000000">
                      <a:alpha val="43137"/>
                    </a:srgbClr>
                  </a:outerShdw>
                </a:effectLst>
                <a:cs typeface="B Nazanin" panose="00000400000000000000" pitchFamily="2" charset="-78"/>
              </a:rPr>
              <a:t>4.فرض واحد پولی </a:t>
            </a:r>
            <a:endParaRPr lang="fa-IR" sz="3200" b="1" dirty="0">
              <a:solidFill>
                <a:schemeClr val="accent1">
                  <a:lumMod val="20000"/>
                  <a:lumOff val="80000"/>
                </a:schemeClr>
              </a:solidFill>
              <a:effectLst>
                <a:outerShdw blurRad="38100" dist="38100" dir="2700000" algn="tl">
                  <a:srgbClr val="000000">
                    <a:alpha val="43137"/>
                  </a:srgbClr>
                </a:outerShdw>
              </a:effectLst>
              <a:cs typeface="B Nazanin" panose="00000400000000000000" pitchFamily="2" charset="-78"/>
            </a:endParaRPr>
          </a:p>
        </p:txBody>
      </p:sp>
    </p:spTree>
  </p:cSld>
  <p:clrMapOvr>
    <a:masterClrMapping/>
  </p:clrMapOvr>
  <p:transition spd="slow">
    <p:randomBar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76504" y="452718"/>
            <a:ext cx="2563586" cy="1569660"/>
          </a:xfrm>
        </p:spPr>
        <p:txBody>
          <a:bodyPr wrap="none">
            <a:spAutoFit/>
          </a:bodyPr>
          <a:lstStyle/>
          <a:p>
            <a:pPr algn="r" fontAlgn="base">
              <a:lnSpc>
                <a:spcPct val="150000"/>
              </a:lnSpc>
              <a:spcAft>
                <a:spcPct val="0"/>
              </a:spcAft>
              <a:buFont typeface="Arial" charset="0"/>
            </a:pPr>
            <a:r>
              <a:rPr lang="fa-IR" sz="3200" b="1" dirty="0">
                <a:solidFill>
                  <a:schemeClr val="accent1">
                    <a:lumMod val="20000"/>
                    <a:lumOff val="80000"/>
                  </a:schemeClr>
                </a:solidFill>
                <a:effectLst>
                  <a:outerShdw blurRad="38100" dist="38100" dir="2700000" algn="tl">
                    <a:srgbClr val="000000">
                      <a:alpha val="43137"/>
                    </a:srgbClr>
                  </a:outerShdw>
                </a:effectLst>
                <a:latin typeface="Arial" charset="0"/>
                <a:ea typeface="+mn-ea"/>
                <a:cs typeface="B Nazanin" panose="00000400000000000000" pitchFamily="2" charset="-78"/>
              </a:rPr>
              <a:t>اصول حسابداری:</a:t>
            </a:r>
            <a:br>
              <a:rPr lang="fa-IR" sz="3200" b="1" dirty="0">
                <a:solidFill>
                  <a:schemeClr val="accent1">
                    <a:lumMod val="20000"/>
                    <a:lumOff val="80000"/>
                  </a:schemeClr>
                </a:solidFill>
                <a:effectLst>
                  <a:outerShdw blurRad="38100" dist="38100" dir="2700000" algn="tl">
                    <a:srgbClr val="000000">
                      <a:alpha val="43137"/>
                    </a:srgbClr>
                  </a:outerShdw>
                </a:effectLst>
                <a:latin typeface="Arial" charset="0"/>
                <a:ea typeface="+mn-ea"/>
                <a:cs typeface="B Nazanin" panose="00000400000000000000" pitchFamily="2" charset="-78"/>
              </a:rPr>
            </a:br>
            <a:endParaRPr lang="fa-IR" sz="3200" b="1" dirty="0">
              <a:solidFill>
                <a:schemeClr val="accent1">
                  <a:lumMod val="20000"/>
                  <a:lumOff val="80000"/>
                </a:schemeClr>
              </a:solidFill>
              <a:effectLst>
                <a:outerShdw blurRad="38100" dist="38100" dir="2700000" algn="tl">
                  <a:srgbClr val="000000">
                    <a:alpha val="43137"/>
                  </a:srgbClr>
                </a:outerShdw>
              </a:effectLst>
              <a:latin typeface="Arial" charset="0"/>
              <a:ea typeface="+mn-ea"/>
              <a:cs typeface="B Nazanin" panose="00000400000000000000" pitchFamily="2" charset="-78"/>
            </a:endParaRPr>
          </a:p>
        </p:txBody>
      </p:sp>
      <p:sp>
        <p:nvSpPr>
          <p:cNvPr id="3" name="Content Placeholder 2"/>
          <p:cNvSpPr>
            <a:spLocks noGrp="1"/>
          </p:cNvSpPr>
          <p:nvPr>
            <p:ph idx="1"/>
          </p:nvPr>
        </p:nvSpPr>
        <p:spPr>
          <a:xfrm>
            <a:off x="827700" y="2052925"/>
            <a:ext cx="7632732" cy="1952139"/>
          </a:xfrm>
        </p:spPr>
        <p:txBody>
          <a:bodyPr vert="horz" lIns="91440" tIns="45720" rIns="91440" bIns="45720" rtlCol="0" anchor="t">
            <a:normAutofit/>
          </a:bodyPr>
          <a:lstStyle/>
          <a:p>
            <a:pPr marL="0" indent="0" algn="just">
              <a:lnSpc>
                <a:spcPct val="150000"/>
              </a:lnSpc>
              <a:buFont typeface="Arial" charset="0"/>
              <a:buNone/>
            </a:pPr>
            <a:r>
              <a:rPr lang="en-US" sz="2400" cap="all" dirty="0" smtClean="0">
                <a:cs typeface="B Nazanin" panose="00000400000000000000" pitchFamily="2" charset="-78"/>
              </a:rPr>
              <a:t>   </a:t>
            </a:r>
            <a:endParaRPr lang="en-US" sz="2400" cap="all" dirty="0">
              <a:cs typeface="B Nazanin" panose="00000400000000000000" pitchFamily="2" charset="-78"/>
            </a:endParaRPr>
          </a:p>
          <a:p>
            <a:pPr marL="0" indent="0" algn="just">
              <a:lnSpc>
                <a:spcPct val="150000"/>
              </a:lnSpc>
              <a:buFont typeface="Arial" charset="0"/>
              <a:buNone/>
            </a:pPr>
            <a:endParaRPr lang="fa-IR" sz="2400" cap="all" dirty="0">
              <a:cs typeface="B Nazanin" panose="00000400000000000000" pitchFamily="2" charset="-78"/>
            </a:endParaRPr>
          </a:p>
        </p:txBody>
      </p:sp>
      <p:sp>
        <p:nvSpPr>
          <p:cNvPr id="4" name="Rounded Rectangle 3"/>
          <p:cNvSpPr/>
          <p:nvPr/>
        </p:nvSpPr>
        <p:spPr>
          <a:xfrm>
            <a:off x="827700" y="2780928"/>
            <a:ext cx="7416824" cy="15121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200" b="1" cap="all">
                <a:cs typeface="B Nazanin" panose="00000400000000000000" pitchFamily="2" charset="-78"/>
              </a:rPr>
              <a:t>دستورالعمل های روشن تر و مشخص تر که جنبه اجرایی و کاربردی دارند.</a:t>
            </a:r>
            <a:endParaRPr lang="fa-IR" sz="3200" b="1"/>
          </a:p>
        </p:txBody>
      </p:sp>
    </p:spTree>
    <p:extLst>
      <p:ext uri="{BB962C8B-B14F-4D97-AF65-F5344CB8AC3E}">
        <p14:creationId xmlns:p14="http://schemas.microsoft.com/office/powerpoint/2010/main" val="783153987"/>
      </p:ext>
    </p:extLst>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11188" y="404813"/>
            <a:ext cx="7921625" cy="5976937"/>
          </a:xfrm>
        </p:spPr>
        <p:txBody>
          <a:bodyPr vert="horz" lIns="91440" tIns="45720" rIns="91440" bIns="45720" rtlCol="0" anchor="t">
            <a:normAutofit lnSpcReduction="10000"/>
          </a:bodyPr>
          <a:lstStyle/>
          <a:p>
            <a:pPr algn="ctr">
              <a:lnSpc>
                <a:spcPct val="150000"/>
              </a:lnSpc>
              <a:buFont typeface="Arial" charset="0"/>
            </a:pPr>
            <a:r>
              <a:rPr lang="fa-IR" sz="2900" b="1" dirty="0">
                <a:solidFill>
                  <a:schemeClr val="tx1"/>
                </a:solidFill>
                <a:effectLst>
                  <a:outerShdw blurRad="38100" dist="38100" dir="2700000" algn="tl">
                    <a:srgbClr val="000000">
                      <a:alpha val="43137"/>
                    </a:srgbClr>
                  </a:outerShdw>
                </a:effectLst>
                <a:cs typeface="B Nazanin" panose="00000400000000000000" pitchFamily="2" charset="-78"/>
              </a:rPr>
              <a:t>برطبق بیانیه هیات اصول حسابداری :</a:t>
            </a:r>
          </a:p>
          <a:p>
            <a:pPr algn="just">
              <a:lnSpc>
                <a:spcPct val="150000"/>
              </a:lnSpc>
              <a:buFont typeface="Arial" charset="0"/>
            </a:pPr>
            <a:endParaRPr lang="fa-IR" sz="2400" dirty="0" smtClean="0">
              <a:solidFill>
                <a:schemeClr val="tx1"/>
              </a:solidFill>
              <a:cs typeface="B Nazanin" panose="00000400000000000000" pitchFamily="2" charset="-78"/>
            </a:endParaRPr>
          </a:p>
          <a:p>
            <a:pPr algn="just">
              <a:lnSpc>
                <a:spcPct val="150000"/>
              </a:lnSpc>
              <a:buFont typeface="Arial" charset="0"/>
            </a:pPr>
            <a:r>
              <a:rPr lang="fa-IR" sz="2400" dirty="0" smtClean="0">
                <a:solidFill>
                  <a:schemeClr val="tx1"/>
                </a:solidFill>
                <a:cs typeface="B Nazanin" panose="00000400000000000000" pitchFamily="2" charset="-78"/>
              </a:rPr>
              <a:t>اصول </a:t>
            </a:r>
            <a:r>
              <a:rPr lang="fa-IR" sz="2400" dirty="0">
                <a:solidFill>
                  <a:schemeClr val="tx1"/>
                </a:solidFill>
                <a:cs typeface="B Nazanin" panose="00000400000000000000" pitchFamily="2" charset="-78"/>
              </a:rPr>
              <a:t>فرا گیر از لحاظ تعداد محدود میباشند ولی دارای ماهیت اساسی هستند و مشخص کننده رویکرد اصلی مورد انتخاب حسابداران در شناسایی و اندازه گیری رویدادهایی که بر وضعیت مالی و نتایج عملیات شرکت ها اثر میگذارند. </a:t>
            </a:r>
            <a:endParaRPr lang="fa-IR" sz="2400" dirty="0" smtClean="0">
              <a:solidFill>
                <a:schemeClr val="tx1"/>
              </a:solidFill>
              <a:cs typeface="B Nazanin" panose="00000400000000000000" pitchFamily="2" charset="-78"/>
            </a:endParaRPr>
          </a:p>
          <a:p>
            <a:pPr algn="just">
              <a:lnSpc>
                <a:spcPct val="150000"/>
              </a:lnSpc>
              <a:buFont typeface="Arial" charset="0"/>
            </a:pPr>
            <a:endParaRPr lang="fa-IR" sz="2400" dirty="0">
              <a:solidFill>
                <a:schemeClr val="tx1"/>
              </a:solidFill>
              <a:cs typeface="B Nazanin" panose="00000400000000000000" pitchFamily="2" charset="-78"/>
            </a:endParaRPr>
          </a:p>
          <a:p>
            <a:pPr algn="just">
              <a:buFont typeface="Arial" charset="0"/>
            </a:pPr>
            <a:r>
              <a:rPr lang="fa-IR" sz="2400" dirty="0">
                <a:solidFill>
                  <a:schemeClr val="tx1"/>
                </a:solidFill>
                <a:cs typeface="B Nazanin" panose="00000400000000000000" pitchFamily="2" charset="-78"/>
              </a:rPr>
              <a:t>اصول حسابداری شامل موارد زیر میباشد:</a:t>
            </a:r>
          </a:p>
          <a:p>
            <a:pPr algn="just">
              <a:buFont typeface="Arial" charset="0"/>
            </a:pPr>
            <a:r>
              <a:rPr lang="fa-IR" sz="2400" u="sng" dirty="0">
                <a:solidFill>
                  <a:schemeClr val="accent1">
                    <a:lumMod val="20000"/>
                    <a:lumOff val="80000"/>
                  </a:schemeClr>
                </a:solidFill>
                <a:cs typeface="B Nazanin" panose="00000400000000000000" pitchFamily="2" charset="-78"/>
              </a:rPr>
              <a:t>اصول ورودی: </a:t>
            </a:r>
            <a:r>
              <a:rPr lang="fa-IR" sz="2400" dirty="0">
                <a:solidFill>
                  <a:schemeClr val="tx1"/>
                </a:solidFill>
                <a:cs typeface="B Nazanin" panose="00000400000000000000" pitchFamily="2" charset="-78"/>
              </a:rPr>
              <a:t>که به قواعد کلی میپردازد که برای تهیه صورت های مالی و محتوا آن ها و افشا اطلاعات مکمل مورد نیاز است.</a:t>
            </a:r>
          </a:p>
          <a:p>
            <a:pPr algn="just">
              <a:buFont typeface="Arial" charset="0"/>
            </a:pPr>
            <a:r>
              <a:rPr lang="fa-IR" sz="2400" u="sng" dirty="0">
                <a:solidFill>
                  <a:schemeClr val="accent1">
                    <a:lumMod val="20000"/>
                    <a:lumOff val="80000"/>
                  </a:schemeClr>
                </a:solidFill>
                <a:cs typeface="B Nazanin" panose="00000400000000000000" pitchFamily="2" charset="-78"/>
              </a:rPr>
              <a:t> اصول خروجی: </a:t>
            </a:r>
            <a:r>
              <a:rPr lang="fa-IR" sz="2400" dirty="0">
                <a:solidFill>
                  <a:schemeClr val="tx1"/>
                </a:solidFill>
                <a:cs typeface="B Nazanin" panose="00000400000000000000" pitchFamily="2" charset="-78"/>
              </a:rPr>
              <a:t>به نتایج صورت های مالی یا قابلیت مقایسه آنها میپردازد و نیز برای تهیه کنندگان و استفاده کنندگان اطلاعات میباشد.</a:t>
            </a:r>
            <a:r>
              <a:rPr lang="en-US" sz="2400" dirty="0">
                <a:solidFill>
                  <a:schemeClr val="tx1"/>
                </a:solidFill>
                <a:cs typeface="B Nazanin" panose="00000400000000000000" pitchFamily="2" charset="-78"/>
              </a:rPr>
              <a:t>  </a:t>
            </a: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3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slide(fromBottom)">
                                      <p:cBhvr>
                                        <p:cTn id="12" dur="3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74580" y="476250"/>
            <a:ext cx="6218370" cy="830997"/>
          </a:xfrm>
          <a:prstGeom prst="rect">
            <a:avLst/>
          </a:prstGeom>
        </p:spPr>
        <p:txBody>
          <a:bodyPr wrap="none">
            <a:spAutoFit/>
          </a:bodyPr>
          <a:lstStyle/>
          <a:p>
            <a:pPr algn="r" rtl="1">
              <a:lnSpc>
                <a:spcPct val="150000"/>
              </a:lnSpc>
              <a:buFont typeface="Arial" charset="0"/>
              <a:buNone/>
            </a:pPr>
            <a:r>
              <a:rPr lang="fa-IR" sz="3200" b="1" dirty="0">
                <a:solidFill>
                  <a:schemeClr val="accent1">
                    <a:lumMod val="20000"/>
                    <a:lumOff val="80000"/>
                  </a:schemeClr>
                </a:solidFill>
                <a:effectLst>
                  <a:outerShdw blurRad="38100" dist="38100" dir="2700000" algn="tl">
                    <a:srgbClr val="000000">
                      <a:alpha val="43137"/>
                    </a:srgbClr>
                  </a:outerShdw>
                </a:effectLst>
                <a:latin typeface="Arial" charset="0"/>
                <a:cs typeface="B Nazanin" panose="00000400000000000000" pitchFamily="2" charset="-78"/>
              </a:rPr>
              <a:t>جدول </a:t>
            </a:r>
            <a:r>
              <a:rPr lang="fa-IR" sz="3200" b="1" dirty="0">
                <a:solidFill>
                  <a:schemeClr val="accent1">
                    <a:lumMod val="20000"/>
                    <a:lumOff val="80000"/>
                  </a:schemeClr>
                </a:solidFill>
                <a:effectLst>
                  <a:outerShdw blurRad="38100" dist="38100" dir="2700000" algn="tl">
                    <a:srgbClr val="000000">
                      <a:alpha val="43137"/>
                    </a:srgbClr>
                  </a:outerShdw>
                </a:effectLst>
                <a:latin typeface="Arial" charset="0"/>
                <a:cs typeface="B Nazanin" panose="00000400000000000000" pitchFamily="2" charset="-78"/>
              </a:rPr>
              <a:t>مفاهیم اصلی زیر بنایی بهای تاریخی </a:t>
            </a:r>
            <a:endParaRPr lang="en-US" sz="3200" b="1" dirty="0">
              <a:solidFill>
                <a:schemeClr val="accent1">
                  <a:lumMod val="20000"/>
                  <a:lumOff val="80000"/>
                </a:schemeClr>
              </a:solidFill>
              <a:effectLst>
                <a:outerShdw blurRad="38100" dist="38100" dir="2700000" algn="tl">
                  <a:srgbClr val="000000">
                    <a:alpha val="43137"/>
                  </a:srgbClr>
                </a:outerShdw>
              </a:effectLst>
              <a:latin typeface="Arial" charset="0"/>
              <a:cs typeface="B Nazanin" panose="00000400000000000000" pitchFamily="2" charset="-78"/>
            </a:endParaRPr>
          </a:p>
        </p:txBody>
      </p:sp>
      <p:graphicFrame>
        <p:nvGraphicFramePr>
          <p:cNvPr id="5" name="Table 4"/>
          <p:cNvGraphicFramePr>
            <a:graphicFrameLocks noGrp="1"/>
          </p:cNvGraphicFramePr>
          <p:nvPr>
            <p:extLst>
              <p:ext uri="{D42A27DB-BD31-4B8C-83A1-F6EECF244321}">
                <p14:modId xmlns:p14="http://schemas.microsoft.com/office/powerpoint/2010/main" val="440583397"/>
              </p:ext>
            </p:extLst>
          </p:nvPr>
        </p:nvGraphicFramePr>
        <p:xfrm>
          <a:off x="1475656" y="1916832"/>
          <a:ext cx="6096000" cy="423672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370840">
                <a:tc>
                  <a:txBody>
                    <a:bodyPr/>
                    <a:lstStyle/>
                    <a:p>
                      <a:pPr algn="ctr" rtl="1"/>
                      <a:r>
                        <a:rPr lang="fa-IR" sz="2400" dirty="0" smtClean="0">
                          <a:cs typeface="B Nazanin" panose="00000400000000000000" pitchFamily="2" charset="-78"/>
                        </a:rPr>
                        <a:t>اصول خروجی</a:t>
                      </a:r>
                      <a:endParaRPr lang="en-US" sz="2400" dirty="0">
                        <a:solidFill>
                          <a:schemeClr val="tx1"/>
                        </a:solidFill>
                        <a:cs typeface="B Nazanin" panose="00000400000000000000" pitchFamily="2" charset="-78"/>
                      </a:endParaRPr>
                    </a:p>
                  </a:txBody>
                  <a:tcPr/>
                </a:tc>
                <a:tc>
                  <a:txBody>
                    <a:bodyPr/>
                    <a:lstStyle/>
                    <a:p>
                      <a:pPr algn="ctr" rtl="1"/>
                      <a:r>
                        <a:rPr lang="fa-IR" sz="2400" dirty="0" smtClean="0">
                          <a:cs typeface="B Nazanin" panose="00000400000000000000" pitchFamily="2" charset="-78"/>
                        </a:rPr>
                        <a:t>اصول ورودی</a:t>
                      </a:r>
                      <a:endParaRPr lang="en-US" sz="2400" dirty="0">
                        <a:solidFill>
                          <a:schemeClr val="tx1"/>
                        </a:solidFill>
                        <a:cs typeface="B Nazanin" panose="00000400000000000000" pitchFamily="2" charset="-78"/>
                      </a:endParaRPr>
                    </a:p>
                  </a:txBody>
                  <a:tcPr/>
                </a:tc>
                <a:extLst>
                  <a:ext uri="{0D108BD9-81ED-4DB2-BD59-A6C34878D82A}">
                    <a16:rowId xmlns:a16="http://schemas.microsoft.com/office/drawing/2014/main" val="10000"/>
                  </a:ext>
                </a:extLst>
              </a:tr>
              <a:tr h="370840">
                <a:tc>
                  <a:txBody>
                    <a:bodyPr/>
                    <a:lstStyle/>
                    <a:p>
                      <a:pPr algn="r" rtl="1">
                        <a:buFont typeface="Arial" pitchFamily="34" charset="0"/>
                        <a:buChar char="•"/>
                      </a:pPr>
                      <a:r>
                        <a:rPr lang="fa-IR" dirty="0" smtClean="0">
                          <a:cs typeface="B Nazanin" panose="00000400000000000000" pitchFamily="2" charset="-78"/>
                        </a:rPr>
                        <a:t> </a:t>
                      </a:r>
                      <a:r>
                        <a:rPr lang="fa-IR" b="1" dirty="0" smtClean="0">
                          <a:cs typeface="B Nazanin" panose="00000400000000000000" pitchFamily="2" charset="-78"/>
                        </a:rPr>
                        <a:t>قابل اعمال در مورد استفاده کنندگان </a:t>
                      </a:r>
                    </a:p>
                    <a:p>
                      <a:pPr algn="r" rtl="1"/>
                      <a:endParaRPr lang="en-US" dirty="0">
                        <a:cs typeface="B Nazanin" panose="00000400000000000000" pitchFamily="2" charset="-78"/>
                      </a:endParaRPr>
                    </a:p>
                  </a:txBody>
                  <a:tcPr/>
                </a:tc>
                <a:tc>
                  <a:txBody>
                    <a:bodyPr/>
                    <a:lstStyle/>
                    <a:p>
                      <a:pPr algn="just" rtl="1">
                        <a:buFont typeface="Arial" pitchFamily="34" charset="0"/>
                        <a:buChar char="•"/>
                      </a:pPr>
                      <a:r>
                        <a:rPr lang="fa-IR" dirty="0" smtClean="0">
                          <a:cs typeface="B Nazanin" panose="00000400000000000000" pitchFamily="2" charset="-78"/>
                        </a:rPr>
                        <a:t> </a:t>
                      </a:r>
                      <a:r>
                        <a:rPr lang="fa-IR" b="1" dirty="0" smtClean="0">
                          <a:cs typeface="B Nazanin" panose="00000400000000000000" pitchFamily="2" charset="-78"/>
                        </a:rPr>
                        <a:t>قواعد کلی</a:t>
                      </a:r>
                      <a:r>
                        <a:rPr lang="fa-IR" b="1" baseline="0" dirty="0" smtClean="0">
                          <a:cs typeface="B Nazanin" panose="00000400000000000000" pitchFamily="2" charset="-78"/>
                        </a:rPr>
                        <a:t> زیر بنای عملیات</a:t>
                      </a:r>
                      <a:endParaRPr lang="en-US" b="1" dirty="0">
                        <a:cs typeface="B Nazanin" panose="00000400000000000000" pitchFamily="2" charset="-78"/>
                      </a:endParaRPr>
                    </a:p>
                  </a:txBody>
                  <a:tcPr/>
                </a:tc>
                <a:extLst>
                  <a:ext uri="{0D108BD9-81ED-4DB2-BD59-A6C34878D82A}">
                    <a16:rowId xmlns:a16="http://schemas.microsoft.com/office/drawing/2014/main" val="10001"/>
                  </a:ext>
                </a:extLst>
              </a:tr>
              <a:tr h="370840">
                <a:tc>
                  <a:txBody>
                    <a:bodyPr/>
                    <a:lstStyle/>
                    <a:p>
                      <a:pPr algn="r" rtl="1"/>
                      <a:r>
                        <a:rPr lang="fa-IR" dirty="0" smtClean="0">
                          <a:cs typeface="B Nazanin" panose="00000400000000000000" pitchFamily="2" charset="-78"/>
                        </a:rPr>
                        <a:t>1. قابلیت مقایسه</a:t>
                      </a:r>
                      <a:endParaRPr lang="en-US" dirty="0">
                        <a:cs typeface="B Nazanin" panose="00000400000000000000" pitchFamily="2" charset="-78"/>
                      </a:endParaRPr>
                    </a:p>
                  </a:txBody>
                  <a:tcPr/>
                </a:tc>
                <a:tc>
                  <a:txBody>
                    <a:bodyPr/>
                    <a:lstStyle/>
                    <a:p>
                      <a:pPr algn="r" rtl="1"/>
                      <a:r>
                        <a:rPr lang="fa-IR" dirty="0" smtClean="0">
                          <a:cs typeface="B Nazanin" panose="00000400000000000000" pitchFamily="2" charset="-78"/>
                        </a:rPr>
                        <a:t>1. شناخت (تحقق درآمد)</a:t>
                      </a:r>
                      <a:endParaRPr lang="en-US" dirty="0">
                        <a:cs typeface="B Nazanin" panose="00000400000000000000" pitchFamily="2" charset="-78"/>
                      </a:endParaRPr>
                    </a:p>
                  </a:txBody>
                  <a:tcPr/>
                </a:tc>
                <a:extLst>
                  <a:ext uri="{0D108BD9-81ED-4DB2-BD59-A6C34878D82A}">
                    <a16:rowId xmlns:a16="http://schemas.microsoft.com/office/drawing/2014/main" val="10002"/>
                  </a:ext>
                </a:extLst>
              </a:tr>
              <a:tr h="370840">
                <a:tc>
                  <a:txBody>
                    <a:bodyPr/>
                    <a:lstStyle/>
                    <a:p>
                      <a:pPr algn="r" rtl="1">
                        <a:buFont typeface="Arial" pitchFamily="34" charset="0"/>
                        <a:buChar char="•"/>
                      </a:pPr>
                      <a:r>
                        <a:rPr lang="fa-IR" dirty="0" smtClean="0">
                          <a:cs typeface="B Nazanin" panose="00000400000000000000" pitchFamily="2" charset="-78"/>
                        </a:rPr>
                        <a:t> </a:t>
                      </a:r>
                      <a:r>
                        <a:rPr lang="fa-IR" b="1" dirty="0" smtClean="0">
                          <a:cs typeface="B Nazanin" panose="00000400000000000000" pitchFamily="2" charset="-78"/>
                        </a:rPr>
                        <a:t>قابل اعمال درمورد تهیه کنندگان اطلاعات مالی</a:t>
                      </a:r>
                      <a:endParaRPr lang="en-US" b="1" dirty="0">
                        <a:cs typeface="B Nazanin" panose="00000400000000000000" pitchFamily="2" charset="-78"/>
                      </a:endParaRPr>
                    </a:p>
                  </a:txBody>
                  <a:tcPr/>
                </a:tc>
                <a:tc>
                  <a:txBody>
                    <a:bodyPr/>
                    <a:lstStyle/>
                    <a:p>
                      <a:pPr algn="r" rtl="1"/>
                      <a:r>
                        <a:rPr lang="fa-IR" dirty="0" smtClean="0">
                          <a:cs typeface="B Nazanin" panose="00000400000000000000" pitchFamily="2" charset="-78"/>
                        </a:rPr>
                        <a:t>2. تطابق</a:t>
                      </a:r>
                      <a:endParaRPr lang="en-US" dirty="0">
                        <a:cs typeface="B Nazanin" panose="00000400000000000000" pitchFamily="2" charset="-78"/>
                      </a:endParaRPr>
                    </a:p>
                  </a:txBody>
                  <a:tcPr/>
                </a:tc>
                <a:extLst>
                  <a:ext uri="{0D108BD9-81ED-4DB2-BD59-A6C34878D82A}">
                    <a16:rowId xmlns:a16="http://schemas.microsoft.com/office/drawing/2014/main" val="10003"/>
                  </a:ext>
                </a:extLst>
              </a:tr>
              <a:tr h="370840">
                <a:tc>
                  <a:txBody>
                    <a:bodyPr/>
                    <a:lstStyle/>
                    <a:p>
                      <a:pPr algn="r" rtl="1"/>
                      <a:r>
                        <a:rPr lang="fa-IR" dirty="0" smtClean="0">
                          <a:cs typeface="B Nazanin" panose="00000400000000000000" pitchFamily="2" charset="-78"/>
                        </a:rPr>
                        <a:t>2. ثبات رویه</a:t>
                      </a:r>
                      <a:endParaRPr lang="en-US" dirty="0">
                        <a:cs typeface="B Nazanin" panose="00000400000000000000" pitchFamily="2" charset="-78"/>
                      </a:endParaRPr>
                    </a:p>
                  </a:txBody>
                  <a:tcPr/>
                </a:tc>
                <a:tc>
                  <a:txBody>
                    <a:bodyPr/>
                    <a:lstStyle/>
                    <a:p>
                      <a:pPr algn="r" rtl="1">
                        <a:buFont typeface="Arial" pitchFamily="34" charset="0"/>
                        <a:buChar char="•"/>
                      </a:pPr>
                      <a:r>
                        <a:rPr lang="fa-IR" dirty="0" smtClean="0">
                          <a:cs typeface="B Nazanin" panose="00000400000000000000" pitchFamily="2" charset="-78"/>
                        </a:rPr>
                        <a:t> </a:t>
                      </a:r>
                      <a:r>
                        <a:rPr lang="fa-IR" b="1" dirty="0" smtClean="0">
                          <a:cs typeface="B Nazanin" panose="00000400000000000000" pitchFamily="2" charset="-78"/>
                        </a:rPr>
                        <a:t>اصول</a:t>
                      </a:r>
                      <a:r>
                        <a:rPr lang="fa-IR" b="1" baseline="0" dirty="0" smtClean="0">
                          <a:cs typeface="B Nazanin" panose="00000400000000000000" pitchFamily="2" charset="-78"/>
                        </a:rPr>
                        <a:t> محدود کننده</a:t>
                      </a:r>
                      <a:endParaRPr lang="en-US" b="1" dirty="0">
                        <a:cs typeface="B Nazanin" panose="00000400000000000000" pitchFamily="2" charset="-78"/>
                      </a:endParaRPr>
                    </a:p>
                  </a:txBody>
                  <a:tcPr/>
                </a:tc>
                <a:extLst>
                  <a:ext uri="{0D108BD9-81ED-4DB2-BD59-A6C34878D82A}">
                    <a16:rowId xmlns:a16="http://schemas.microsoft.com/office/drawing/2014/main" val="10004"/>
                  </a:ext>
                </a:extLst>
              </a:tr>
              <a:tr h="370840">
                <a:tc>
                  <a:txBody>
                    <a:bodyPr/>
                    <a:lstStyle/>
                    <a:p>
                      <a:pPr algn="r" rtl="1"/>
                      <a:r>
                        <a:rPr lang="fa-IR" dirty="0" smtClean="0">
                          <a:cs typeface="B Nazanin" panose="00000400000000000000" pitchFamily="2" charset="-78"/>
                        </a:rPr>
                        <a:t>3. یکنواختی</a:t>
                      </a:r>
                      <a:endParaRPr lang="en-US" dirty="0">
                        <a:cs typeface="B Nazanin" panose="00000400000000000000" pitchFamily="2" charset="-78"/>
                      </a:endParaRPr>
                    </a:p>
                  </a:txBody>
                  <a:tcPr/>
                </a:tc>
                <a:tc>
                  <a:txBody>
                    <a:bodyPr/>
                    <a:lstStyle/>
                    <a:p>
                      <a:pPr algn="r" rtl="1"/>
                      <a:r>
                        <a:rPr lang="fa-IR" dirty="0" smtClean="0">
                          <a:cs typeface="B Nazanin" panose="00000400000000000000" pitchFamily="2" charset="-78"/>
                        </a:rPr>
                        <a:t>1.محافظه کاری</a:t>
                      </a:r>
                      <a:endParaRPr lang="en-US" dirty="0">
                        <a:cs typeface="B Nazanin" panose="00000400000000000000" pitchFamily="2" charset="-78"/>
                      </a:endParaRPr>
                    </a:p>
                  </a:txBody>
                  <a:tcPr/>
                </a:tc>
                <a:extLst>
                  <a:ext uri="{0D108BD9-81ED-4DB2-BD59-A6C34878D82A}">
                    <a16:rowId xmlns:a16="http://schemas.microsoft.com/office/drawing/2014/main" val="10005"/>
                  </a:ext>
                </a:extLst>
              </a:tr>
              <a:tr h="370840">
                <a:tc>
                  <a:txBody>
                    <a:bodyPr/>
                    <a:lstStyle/>
                    <a:p>
                      <a:endParaRPr lang="en-US">
                        <a:cs typeface="B Nazanin" panose="00000400000000000000" pitchFamily="2" charset="-78"/>
                      </a:endParaRPr>
                    </a:p>
                  </a:txBody>
                  <a:tcPr/>
                </a:tc>
                <a:tc>
                  <a:txBody>
                    <a:bodyPr/>
                    <a:lstStyle/>
                    <a:p>
                      <a:pPr algn="r" rtl="1"/>
                      <a:r>
                        <a:rPr lang="fa-IR" dirty="0" smtClean="0">
                          <a:cs typeface="B Nazanin" panose="00000400000000000000" pitchFamily="2" charset="-78"/>
                        </a:rPr>
                        <a:t>2. افشا</a:t>
                      </a:r>
                      <a:endParaRPr lang="en-US" dirty="0">
                        <a:cs typeface="B Nazanin" panose="00000400000000000000" pitchFamily="2" charset="-78"/>
                      </a:endParaRPr>
                    </a:p>
                  </a:txBody>
                  <a:tcPr/>
                </a:tc>
                <a:extLst>
                  <a:ext uri="{0D108BD9-81ED-4DB2-BD59-A6C34878D82A}">
                    <a16:rowId xmlns:a16="http://schemas.microsoft.com/office/drawing/2014/main" val="10006"/>
                  </a:ext>
                </a:extLst>
              </a:tr>
              <a:tr h="370840">
                <a:tc>
                  <a:txBody>
                    <a:bodyPr/>
                    <a:lstStyle/>
                    <a:p>
                      <a:endParaRPr lang="en-US">
                        <a:cs typeface="B Nazanin" panose="00000400000000000000" pitchFamily="2" charset="-78"/>
                      </a:endParaRPr>
                    </a:p>
                  </a:txBody>
                  <a:tcPr/>
                </a:tc>
                <a:tc>
                  <a:txBody>
                    <a:bodyPr/>
                    <a:lstStyle/>
                    <a:p>
                      <a:pPr algn="r" rtl="1"/>
                      <a:r>
                        <a:rPr lang="fa-IR" dirty="0" smtClean="0">
                          <a:cs typeface="B Nazanin" panose="00000400000000000000" pitchFamily="2" charset="-78"/>
                        </a:rPr>
                        <a:t>3. اهمیت</a:t>
                      </a:r>
                      <a:endParaRPr lang="en-US" dirty="0">
                        <a:cs typeface="B Nazanin" panose="00000400000000000000" pitchFamily="2" charset="-78"/>
                      </a:endParaRPr>
                    </a:p>
                  </a:txBody>
                  <a:tcPr/>
                </a:tc>
                <a:extLst>
                  <a:ext uri="{0D108BD9-81ED-4DB2-BD59-A6C34878D82A}">
                    <a16:rowId xmlns:a16="http://schemas.microsoft.com/office/drawing/2014/main" val="10007"/>
                  </a:ext>
                </a:extLst>
              </a:tr>
              <a:tr h="370840">
                <a:tc>
                  <a:txBody>
                    <a:bodyPr/>
                    <a:lstStyle/>
                    <a:p>
                      <a:endParaRPr lang="en-US">
                        <a:cs typeface="B Nazanin" panose="00000400000000000000" pitchFamily="2" charset="-78"/>
                      </a:endParaRPr>
                    </a:p>
                  </a:txBody>
                  <a:tcPr/>
                </a:tc>
                <a:tc>
                  <a:txBody>
                    <a:bodyPr/>
                    <a:lstStyle/>
                    <a:p>
                      <a:pPr algn="r" rtl="1"/>
                      <a:r>
                        <a:rPr lang="fa-IR" dirty="0" smtClean="0">
                          <a:cs typeface="B Nazanin" panose="00000400000000000000" pitchFamily="2" charset="-78"/>
                        </a:rPr>
                        <a:t>4. عینیت ( قابلیت تایید)</a:t>
                      </a:r>
                      <a:endParaRPr lang="en-US" dirty="0">
                        <a:cs typeface="B Nazanin" panose="00000400000000000000" pitchFamily="2" charset="-78"/>
                      </a:endParaRPr>
                    </a:p>
                  </a:txBody>
                  <a:tcPr/>
                </a:tc>
                <a:extLst>
                  <a:ext uri="{0D108BD9-81ED-4DB2-BD59-A6C34878D82A}">
                    <a16:rowId xmlns:a16="http://schemas.microsoft.com/office/drawing/2014/main" val="10008"/>
                  </a:ext>
                </a:extLst>
              </a:tr>
            </a:tbl>
          </a:graphicData>
        </a:graphic>
      </p:graphicFrame>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500" decel="50000" fill="hold">
                                          <p:stCondLst>
                                            <p:cond delay="0"/>
                                          </p:stCondLst>
                                        </p:cTn>
                                        <p:tgtEl>
                                          <p:spTgt spid="2">
                                            <p:txEl>
                                              <p:pRg st="0" end="0"/>
                                            </p:txEl>
                                          </p:spTgt>
                                        </p:tgtEl>
                                        <p:attrNameLst>
                                          <p:attrName>style.rotation</p:attrName>
                                        </p:attrNameLst>
                                      </p:cBhvr>
                                      <p:tavLst>
                                        <p:tav tm="0">
                                          <p:val>
                                            <p:fltVal val="-90"/>
                                          </p:val>
                                        </p:tav>
                                        <p:tav tm="100000">
                                          <p:val>
                                            <p:fltVal val="0"/>
                                          </p:val>
                                        </p:tav>
                                      </p:tavLst>
                                    </p:anim>
                                    <p:anim calcmode="lin" valueType="num">
                                      <p:cBhvr>
                                        <p:cTn id="8" dur="1500" decel="50000" fill="hold">
                                          <p:stCondLst>
                                            <p:cond delay="0"/>
                                          </p:stCondLst>
                                        </p:cTn>
                                        <p:tgtEl>
                                          <p:spTgt spid="2">
                                            <p:txEl>
                                              <p:pRg st="0" end="0"/>
                                            </p:txEl>
                                          </p:spTgt>
                                        </p:tgtEl>
                                        <p:attrNameLst>
                                          <p:attrName>ppt_w</p:attrName>
                                        </p:attrNameLst>
                                      </p:cBhvr>
                                      <p:tavLst>
                                        <p:tav tm="0">
                                          <p:val>
                                            <p:strVal val="#ppt_w"/>
                                          </p:val>
                                        </p:tav>
                                        <p:tav tm="100000">
                                          <p:val>
                                            <p:strVal val="#ppt_w*.05"/>
                                          </p:val>
                                        </p:tav>
                                      </p:tavLst>
                                    </p:anim>
                                    <p:anim calcmode="lin" valueType="num">
                                      <p:cBhvr>
                                        <p:cTn id="9" dur="1500" accel="50000" fill="hold">
                                          <p:stCondLst>
                                            <p:cond delay="1500"/>
                                          </p:stCondLst>
                                        </p:cTn>
                                        <p:tgtEl>
                                          <p:spTgt spid="2">
                                            <p:txEl>
                                              <p:pRg st="0" end="0"/>
                                            </p:txEl>
                                          </p:spTgt>
                                        </p:tgtEl>
                                        <p:attrNameLst>
                                          <p:attrName>ppt_w</p:attrName>
                                        </p:attrNameLst>
                                      </p:cBhvr>
                                      <p:tavLst>
                                        <p:tav tm="0">
                                          <p:val>
                                            <p:strVal val="#ppt_w*.05"/>
                                          </p:val>
                                        </p:tav>
                                        <p:tav tm="100000">
                                          <p:val>
                                            <p:strVal val="#ppt_w"/>
                                          </p:val>
                                        </p:tav>
                                      </p:tavLst>
                                    </p:anim>
                                    <p:anim calcmode="lin" valueType="num">
                                      <p:cBhvr>
                                        <p:cTn id="10" dur="3000" fill="hold"/>
                                        <p:tgtEl>
                                          <p:spTgt spid="2">
                                            <p:txEl>
                                              <p:pRg st="0" end="0"/>
                                            </p:txEl>
                                          </p:spTgt>
                                        </p:tgtEl>
                                        <p:attrNameLst>
                                          <p:attrName>ppt_h</p:attrName>
                                        </p:attrNameLst>
                                      </p:cBhvr>
                                      <p:tavLst>
                                        <p:tav tm="0">
                                          <p:val>
                                            <p:strVal val="#ppt_h"/>
                                          </p:val>
                                        </p:tav>
                                        <p:tav tm="100000">
                                          <p:val>
                                            <p:strVal val="#ppt_h"/>
                                          </p:val>
                                        </p:tav>
                                      </p:tavLst>
                                    </p:anim>
                                    <p:anim calcmode="lin" valueType="num">
                                      <p:cBhvr>
                                        <p:cTn id="11" dur="1500" decel="50000" fill="hold">
                                          <p:stCondLst>
                                            <p:cond delay="0"/>
                                          </p:stCondLst>
                                        </p:cTn>
                                        <p:tgtEl>
                                          <p:spTgt spid="2">
                                            <p:txEl>
                                              <p:pRg st="0" end="0"/>
                                            </p:txEl>
                                          </p:spTgt>
                                        </p:tgtEl>
                                        <p:attrNameLst>
                                          <p:attrName>ppt_x</p:attrName>
                                        </p:attrNameLst>
                                      </p:cBhvr>
                                      <p:tavLst>
                                        <p:tav tm="0">
                                          <p:val>
                                            <p:strVal val="#ppt_x+.4"/>
                                          </p:val>
                                        </p:tav>
                                        <p:tav tm="100000">
                                          <p:val>
                                            <p:strVal val="#ppt_x"/>
                                          </p:val>
                                        </p:tav>
                                      </p:tavLst>
                                    </p:anim>
                                    <p:anim calcmode="lin" valueType="num">
                                      <p:cBhvr>
                                        <p:cTn id="12" dur="1500" decel="50000" fill="hold">
                                          <p:stCondLst>
                                            <p:cond delay="0"/>
                                          </p:stCondLst>
                                        </p:cTn>
                                        <p:tgtEl>
                                          <p:spTgt spid="2">
                                            <p:txEl>
                                              <p:pRg st="0" end="0"/>
                                            </p:txEl>
                                          </p:spTgt>
                                        </p:tgtEl>
                                        <p:attrNameLst>
                                          <p:attrName>ppt_y</p:attrName>
                                        </p:attrNameLst>
                                      </p:cBhvr>
                                      <p:tavLst>
                                        <p:tav tm="0">
                                          <p:val>
                                            <p:strVal val="#ppt_y-.2"/>
                                          </p:val>
                                        </p:tav>
                                        <p:tav tm="100000">
                                          <p:val>
                                            <p:strVal val="#ppt_y+.1"/>
                                          </p:val>
                                        </p:tav>
                                      </p:tavLst>
                                    </p:anim>
                                    <p:anim calcmode="lin" valueType="num">
                                      <p:cBhvr>
                                        <p:cTn id="13" dur="1500" accel="50000" fill="hold">
                                          <p:stCondLst>
                                            <p:cond delay="1500"/>
                                          </p:stCondLst>
                                        </p:cTn>
                                        <p:tgtEl>
                                          <p:spTgt spid="2">
                                            <p:txEl>
                                              <p:pRg st="0" end="0"/>
                                            </p:txEl>
                                          </p:spTgt>
                                        </p:tgtEl>
                                        <p:attrNameLst>
                                          <p:attrName>ppt_y</p:attrName>
                                        </p:attrNameLst>
                                      </p:cBhvr>
                                      <p:tavLst>
                                        <p:tav tm="0">
                                          <p:val>
                                            <p:strVal val="#ppt_y+.1"/>
                                          </p:val>
                                        </p:tav>
                                        <p:tav tm="100000">
                                          <p:val>
                                            <p:strVal val="#ppt_y"/>
                                          </p:val>
                                        </p:tav>
                                      </p:tavLst>
                                    </p:anim>
                                    <p:animEffect transition="in" filter="fade">
                                      <p:cBhvr>
                                        <p:cTn id="14" dur="3000" decel="50000">
                                          <p:stCondLst>
                                            <p:cond delay="0"/>
                                          </p:stCondLst>
                                        </p:cTn>
                                        <p:tgtEl>
                                          <p:spTgt spid="2">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ubtitle 2"/>
          <p:cNvSpPr>
            <a:spLocks noGrp="1"/>
          </p:cNvSpPr>
          <p:nvPr>
            <p:ph type="subTitle" idx="1"/>
          </p:nvPr>
        </p:nvSpPr>
        <p:spPr>
          <a:xfrm>
            <a:off x="611188" y="1988840"/>
            <a:ext cx="7921625" cy="4608512"/>
          </a:xfrm>
        </p:spPr>
        <p:txBody>
          <a:bodyPr vert="horz" lIns="91440" tIns="45720" rIns="91440" bIns="45720" rtlCol="0" anchor="t">
            <a:normAutofit lnSpcReduction="10000"/>
          </a:bodyPr>
          <a:lstStyle/>
          <a:p>
            <a:pPr algn="just">
              <a:buFont typeface="Arial" charset="0"/>
            </a:pPr>
            <a:r>
              <a:rPr lang="fa-IR" sz="2400" dirty="0">
                <a:solidFill>
                  <a:schemeClr val="tx1"/>
                </a:solidFill>
                <a:cs typeface="B Nazanin" panose="00000400000000000000" pitchFamily="2" charset="-78"/>
              </a:rPr>
              <a:t>متضمن مشخص کردن عنوان و مبلغ پولی یک عنصر و احتساب آن مبلغ در جمع اقلام صورت های مالی است . ضوابط شناخت یک قلم شامل موارد زیر است :</a:t>
            </a:r>
          </a:p>
          <a:p>
            <a:pPr algn="just">
              <a:buFont typeface="Arial" charset="0"/>
            </a:pPr>
            <a:r>
              <a:rPr lang="fa-IR" sz="2400" u="sng" dirty="0">
                <a:solidFill>
                  <a:schemeClr val="accent1">
                    <a:lumMod val="20000"/>
                    <a:lumOff val="80000"/>
                  </a:schemeClr>
                </a:solidFill>
                <a:effectLst>
                  <a:outerShdw blurRad="38100" dist="38100" dir="2700000" algn="tl">
                    <a:srgbClr val="000000">
                      <a:alpha val="43137"/>
                    </a:srgbClr>
                  </a:outerShdw>
                </a:effectLst>
                <a:cs typeface="B Nazanin" panose="00000400000000000000" pitchFamily="2" charset="-78"/>
              </a:rPr>
              <a:t>قلم با یکی از عناصرحسابداری منطبق باشد.</a:t>
            </a:r>
          </a:p>
          <a:p>
            <a:pPr algn="just">
              <a:buFont typeface="Arial" charset="0"/>
            </a:pPr>
            <a:r>
              <a:rPr lang="fa-IR" sz="2400" u="sng" dirty="0">
                <a:solidFill>
                  <a:schemeClr val="accent1">
                    <a:lumMod val="20000"/>
                    <a:lumOff val="80000"/>
                  </a:schemeClr>
                </a:solidFill>
                <a:effectLst>
                  <a:outerShdw blurRad="38100" dist="38100" dir="2700000" algn="tl">
                    <a:srgbClr val="000000">
                      <a:alpha val="43137"/>
                    </a:srgbClr>
                  </a:outerShdw>
                </a:effectLst>
                <a:cs typeface="B Nazanin" panose="00000400000000000000" pitchFamily="2" charset="-78"/>
              </a:rPr>
              <a:t>قابلیت اندازه گیری آن بر حسب واحد پول.</a:t>
            </a:r>
          </a:p>
          <a:p>
            <a:pPr algn="just">
              <a:lnSpc>
                <a:spcPct val="150000"/>
              </a:lnSpc>
              <a:buFont typeface="Arial" charset="0"/>
            </a:pPr>
            <a:r>
              <a:rPr lang="fa-IR" sz="2400" dirty="0">
                <a:solidFill>
                  <a:schemeClr val="tx1"/>
                </a:solidFill>
                <a:cs typeface="B Nazanin" panose="00000400000000000000" pitchFamily="2" charset="-78"/>
              </a:rPr>
              <a:t>اطلاعات آن از دو خصوصیت کیفی مربوط بودن و قابلیت اعتماد بر خوردار باشد.  </a:t>
            </a:r>
          </a:p>
          <a:p>
            <a:pPr algn="just">
              <a:lnSpc>
                <a:spcPct val="120000"/>
              </a:lnSpc>
              <a:buFont typeface="Arial" charset="0"/>
            </a:pPr>
            <a:r>
              <a:rPr lang="fa-IR" sz="2400" dirty="0">
                <a:solidFill>
                  <a:schemeClr val="tx1"/>
                </a:solidFill>
                <a:cs typeface="B Nazanin" panose="00000400000000000000" pitchFamily="2" charset="-78"/>
              </a:rPr>
              <a:t>باتوجه به چارچوب نظری </a:t>
            </a:r>
            <a:r>
              <a:rPr lang="en-US" sz="2400" dirty="0">
                <a:solidFill>
                  <a:schemeClr val="tx1"/>
                </a:solidFill>
                <a:cs typeface="B Nazanin" panose="00000400000000000000" pitchFamily="2" charset="-78"/>
              </a:rPr>
              <a:t>FASB</a:t>
            </a:r>
            <a:r>
              <a:rPr lang="fa-IR" sz="2400" dirty="0">
                <a:solidFill>
                  <a:schemeClr val="tx1"/>
                </a:solidFill>
                <a:cs typeface="B Nazanin" panose="00000400000000000000" pitchFamily="2" charset="-78"/>
              </a:rPr>
              <a:t> شناخت درآمد دارای 2 معیار میباشد : </a:t>
            </a:r>
          </a:p>
          <a:p>
            <a:pPr marL="457200" indent="-457200" algn="just">
              <a:lnSpc>
                <a:spcPct val="120000"/>
              </a:lnSpc>
              <a:buFont typeface="+mj-lt"/>
              <a:buAutoNum type="arabicPeriod"/>
            </a:pPr>
            <a:r>
              <a:rPr lang="fa-IR" sz="2400" dirty="0">
                <a:solidFill>
                  <a:schemeClr val="tx1"/>
                </a:solidFill>
                <a:cs typeface="B Nazanin" panose="00000400000000000000" pitchFamily="2" charset="-78"/>
              </a:rPr>
              <a:t>دارایی های که در نتیجه کسب درامد قرار است دریافت شود باید قابل تحقق باشد. </a:t>
            </a:r>
          </a:p>
          <a:p>
            <a:pPr marL="457200" indent="-457200" algn="just">
              <a:lnSpc>
                <a:spcPct val="120000"/>
              </a:lnSpc>
              <a:buFont typeface="+mj-lt"/>
              <a:buAutoNum type="arabicPeriod"/>
            </a:pPr>
            <a:r>
              <a:rPr lang="fa-IR" sz="2400" dirty="0">
                <a:solidFill>
                  <a:schemeClr val="tx1"/>
                </a:solidFill>
                <a:cs typeface="B Nazanin" panose="00000400000000000000" pitchFamily="2" charset="-78"/>
              </a:rPr>
              <a:t>فرآیند کسب عایدات باید تکمیل شده باشد</a:t>
            </a:r>
          </a:p>
          <a:p>
            <a:pPr algn="just">
              <a:lnSpc>
                <a:spcPct val="150000"/>
              </a:lnSpc>
              <a:buFont typeface="Arial" charset="0"/>
            </a:pPr>
            <a:endParaRPr lang="en-US" sz="2400" dirty="0">
              <a:solidFill>
                <a:schemeClr val="tx1"/>
              </a:solidFill>
              <a:cs typeface="B Nazanin" panose="00000400000000000000" pitchFamily="2" charset="-78"/>
            </a:endParaRPr>
          </a:p>
        </p:txBody>
      </p:sp>
      <p:sp>
        <p:nvSpPr>
          <p:cNvPr id="2" name="Rectangle 1"/>
          <p:cNvSpPr/>
          <p:nvPr/>
        </p:nvSpPr>
        <p:spPr>
          <a:xfrm>
            <a:off x="1337826" y="188640"/>
            <a:ext cx="5386411" cy="769441"/>
          </a:xfrm>
          <a:prstGeom prst="rect">
            <a:avLst/>
          </a:prstGeom>
        </p:spPr>
        <p:txBody>
          <a:bodyPr wrap="none">
            <a:spAutoFit/>
          </a:bodyPr>
          <a:lstStyle/>
          <a:p>
            <a:pPr algn="r" rtl="1">
              <a:lnSpc>
                <a:spcPct val="150000"/>
              </a:lnSpc>
              <a:buFont typeface="Arial" charset="0"/>
              <a:buNone/>
            </a:pPr>
            <a:r>
              <a:rPr lang="fa-IR" sz="3200" b="1" dirty="0">
                <a:solidFill>
                  <a:schemeClr val="accent1">
                    <a:lumMod val="20000"/>
                    <a:lumOff val="80000"/>
                  </a:schemeClr>
                </a:solidFill>
                <a:effectLst>
                  <a:outerShdw blurRad="38100" dist="38100" dir="2700000" algn="tl">
                    <a:srgbClr val="000000">
                      <a:alpha val="43137"/>
                    </a:srgbClr>
                  </a:outerShdw>
                </a:effectLst>
                <a:cs typeface="B Nazanin" panose="00000400000000000000" pitchFamily="2" charset="-78"/>
              </a:rPr>
              <a:t>اصول ورودی- قواعد کلی و زیر بنایی:</a:t>
            </a:r>
          </a:p>
        </p:txBody>
      </p:sp>
      <p:sp>
        <p:nvSpPr>
          <p:cNvPr id="3" name="Rectangle 2"/>
          <p:cNvSpPr/>
          <p:nvPr/>
        </p:nvSpPr>
        <p:spPr>
          <a:xfrm>
            <a:off x="5522625" y="1165148"/>
            <a:ext cx="2339103" cy="769441"/>
          </a:xfrm>
          <a:prstGeom prst="rect">
            <a:avLst/>
          </a:prstGeom>
        </p:spPr>
        <p:txBody>
          <a:bodyPr wrap="none">
            <a:spAutoFit/>
          </a:bodyPr>
          <a:lstStyle/>
          <a:p>
            <a:pPr algn="r" rtl="1">
              <a:lnSpc>
                <a:spcPct val="150000"/>
              </a:lnSpc>
              <a:buFont typeface="Arial" charset="0"/>
              <a:buNone/>
            </a:pPr>
            <a:r>
              <a:rPr lang="fa-IR" sz="3200" b="1" dirty="0">
                <a:solidFill>
                  <a:schemeClr val="accent1">
                    <a:lumMod val="20000"/>
                    <a:lumOff val="80000"/>
                  </a:schemeClr>
                </a:solidFill>
                <a:effectLst>
                  <a:outerShdw blurRad="38100" dist="38100" dir="2700000" algn="tl">
                    <a:srgbClr val="000000">
                      <a:alpha val="43137"/>
                    </a:srgbClr>
                  </a:outerShdw>
                </a:effectLst>
                <a:cs typeface="B Nazanin" panose="00000400000000000000" pitchFamily="2" charset="-78"/>
              </a:rPr>
              <a:t>1.اصل شناخت: </a:t>
            </a: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14338">
                                            <p:txEl>
                                              <p:pRg st="4" end="4"/>
                                            </p:txEl>
                                          </p:spTgt>
                                        </p:tgtEl>
                                        <p:attrNameLst>
                                          <p:attrName>style.visibility</p:attrName>
                                        </p:attrNameLst>
                                      </p:cBhvr>
                                      <p:to>
                                        <p:strVal val="visible"/>
                                      </p:to>
                                    </p:set>
                                    <p:anim calcmode="lin" valueType="num">
                                      <p:cBhvr>
                                        <p:cTn id="7" dur="1000" fill="hold"/>
                                        <p:tgtEl>
                                          <p:spTgt spid="14338">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14338">
                                            <p:txEl>
                                              <p:pRg st="4" end="4"/>
                                            </p:txEl>
                                          </p:spTgt>
                                        </p:tgtEl>
                                        <p:attrNameLst>
                                          <p:attrName>ppt_y</p:attrName>
                                        </p:attrNameLst>
                                      </p:cBhvr>
                                      <p:tavLst>
                                        <p:tav tm="0">
                                          <p:val>
                                            <p:strVal val="#ppt_y"/>
                                          </p:val>
                                        </p:tav>
                                        <p:tav tm="100000">
                                          <p:val>
                                            <p:strVal val="#ppt_y"/>
                                          </p:val>
                                        </p:tav>
                                      </p:tavLst>
                                    </p:anim>
                                    <p:anim calcmode="lin" valueType="num">
                                      <p:cBhvr>
                                        <p:cTn id="9" dur="1000" fill="hold"/>
                                        <p:tgtEl>
                                          <p:spTgt spid="14338">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14338">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1433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8389" y="452718"/>
            <a:ext cx="2231701" cy="830997"/>
          </a:xfrm>
        </p:spPr>
        <p:txBody>
          <a:bodyPr wrap="none">
            <a:spAutoFit/>
          </a:bodyPr>
          <a:lstStyle/>
          <a:p>
            <a:pPr algn="r" fontAlgn="base">
              <a:lnSpc>
                <a:spcPct val="150000"/>
              </a:lnSpc>
              <a:spcAft>
                <a:spcPct val="0"/>
              </a:spcAft>
              <a:buFont typeface="Arial" charset="0"/>
            </a:pPr>
            <a:r>
              <a:rPr lang="fa-IR" sz="3200" b="1" dirty="0">
                <a:solidFill>
                  <a:schemeClr val="accent1">
                    <a:lumMod val="20000"/>
                    <a:lumOff val="80000"/>
                  </a:schemeClr>
                </a:solidFill>
                <a:effectLst>
                  <a:outerShdw blurRad="38100" dist="38100" dir="2700000" algn="tl">
                    <a:srgbClr val="000000">
                      <a:alpha val="43137"/>
                    </a:srgbClr>
                  </a:outerShdw>
                </a:effectLst>
                <a:latin typeface="Arial" charset="0"/>
                <a:ea typeface="+mn-ea"/>
                <a:cs typeface="B Nazanin" panose="00000400000000000000" pitchFamily="2" charset="-78"/>
              </a:rPr>
              <a:t>2. اصل تطابق :</a:t>
            </a:r>
          </a:p>
        </p:txBody>
      </p:sp>
      <p:sp>
        <p:nvSpPr>
          <p:cNvPr id="3" name="Content Placeholder 2"/>
          <p:cNvSpPr>
            <a:spLocks noGrp="1"/>
          </p:cNvSpPr>
          <p:nvPr>
            <p:ph idx="1"/>
          </p:nvPr>
        </p:nvSpPr>
        <p:spPr>
          <a:xfrm>
            <a:off x="755576" y="1916832"/>
            <a:ext cx="7704740" cy="4195481"/>
          </a:xfrm>
        </p:spPr>
        <p:txBody>
          <a:bodyPr vert="horz" lIns="91440" tIns="45720" rIns="91440" bIns="45720" rtlCol="0" anchor="t">
            <a:normAutofit lnSpcReduction="10000"/>
          </a:bodyPr>
          <a:lstStyle/>
          <a:p>
            <a:pPr marL="0" indent="0" algn="just">
              <a:lnSpc>
                <a:spcPct val="150000"/>
              </a:lnSpc>
              <a:buFont typeface="Arial" charset="0"/>
              <a:buNone/>
            </a:pPr>
            <a:r>
              <a:rPr lang="fa-IR" sz="2400" cap="all" dirty="0">
                <a:cs typeface="B Nazanin" panose="00000400000000000000" pitchFamily="2" charset="-78"/>
              </a:rPr>
              <a:t>بر طبق این اصل هزینه های انجام شده در راستای درآمد باید به حساب دوره ای که درامد در آن دوره تحصیل شده است منظور گردد.</a:t>
            </a:r>
            <a:r>
              <a:rPr lang="en-US" sz="2400" cap="all" dirty="0">
                <a:cs typeface="B Nazanin" panose="00000400000000000000" pitchFamily="2" charset="-78"/>
              </a:rPr>
              <a:t> </a:t>
            </a:r>
            <a:endParaRPr lang="fa-IR" sz="2400" cap="all" dirty="0">
              <a:cs typeface="B Nazanin" panose="00000400000000000000" pitchFamily="2" charset="-78"/>
            </a:endParaRPr>
          </a:p>
          <a:p>
            <a:pPr marL="0" indent="0" algn="just">
              <a:lnSpc>
                <a:spcPct val="150000"/>
              </a:lnSpc>
              <a:buFont typeface="Arial" charset="0"/>
              <a:buNone/>
            </a:pPr>
            <a:r>
              <a:rPr lang="fa-IR" sz="2400" cap="all" dirty="0">
                <a:cs typeface="B Nazanin" panose="00000400000000000000" pitchFamily="2" charset="-78"/>
              </a:rPr>
              <a:t>بنابراین شناخت هزینه ها تابعی از درآمد میباشد . البته شناخت هزینه ها به یکی از روش های زیر انجام می گیرد:</a:t>
            </a:r>
          </a:p>
          <a:p>
            <a:pPr marL="457200" indent="-457200" algn="just">
              <a:lnSpc>
                <a:spcPct val="150000"/>
              </a:lnSpc>
              <a:buFont typeface="+mj-lt"/>
              <a:buAutoNum type="arabicPeriod"/>
            </a:pPr>
            <a:r>
              <a:rPr lang="fa-IR" sz="2400" cap="all" dirty="0">
                <a:cs typeface="B Nazanin" panose="00000400000000000000" pitchFamily="2" charset="-78"/>
              </a:rPr>
              <a:t> علت و معلولی (هزینه کمیسیون) </a:t>
            </a:r>
          </a:p>
          <a:p>
            <a:pPr marL="457200" indent="-457200" algn="just">
              <a:lnSpc>
                <a:spcPct val="150000"/>
              </a:lnSpc>
              <a:buFont typeface="+mj-lt"/>
              <a:buAutoNum type="arabicPeriod"/>
            </a:pPr>
            <a:r>
              <a:rPr lang="fa-IR" sz="2400" cap="all" dirty="0">
                <a:cs typeface="B Nazanin" panose="00000400000000000000" pitchFamily="2" charset="-78"/>
              </a:rPr>
              <a:t>تخصیص سیستماتیک ( هزینه استهلاک) </a:t>
            </a:r>
          </a:p>
          <a:p>
            <a:pPr marL="457200" indent="-457200" algn="just">
              <a:lnSpc>
                <a:spcPct val="150000"/>
              </a:lnSpc>
              <a:buFont typeface="+mj-lt"/>
              <a:buAutoNum type="arabicPeriod"/>
            </a:pPr>
            <a:r>
              <a:rPr lang="fa-IR" sz="2400" cap="all" dirty="0">
                <a:cs typeface="B Nazanin" panose="00000400000000000000" pitchFamily="2" charset="-78"/>
              </a:rPr>
              <a:t>شناخت بلا درنگ هزینه ها (هزینه تبلیغات) </a:t>
            </a:r>
          </a:p>
          <a:p>
            <a:pPr marL="0" indent="0" algn="just">
              <a:lnSpc>
                <a:spcPct val="150000"/>
              </a:lnSpc>
              <a:buFont typeface="Arial" charset="0"/>
              <a:buNone/>
            </a:pPr>
            <a:endParaRPr lang="en-US" sz="2400" cap="all" dirty="0">
              <a:cs typeface="B Nazanin" panose="00000400000000000000" pitchFamily="2" charset="-78"/>
            </a:endParaRPr>
          </a:p>
          <a:p>
            <a:pPr marL="0" indent="0" algn="just">
              <a:lnSpc>
                <a:spcPct val="150000"/>
              </a:lnSpc>
              <a:buFont typeface="Arial" charset="0"/>
              <a:buNone/>
            </a:pPr>
            <a:endParaRPr lang="fa-IR" sz="2400" cap="all" dirty="0">
              <a:cs typeface="B Nazanin" panose="00000400000000000000" pitchFamily="2" charset="-78"/>
            </a:endParaRPr>
          </a:p>
        </p:txBody>
      </p:sp>
    </p:spTree>
    <p:extLst>
      <p:ext uri="{BB962C8B-B14F-4D97-AF65-F5344CB8AC3E}">
        <p14:creationId xmlns:p14="http://schemas.microsoft.com/office/powerpoint/2010/main" val="4249501722"/>
      </p:ext>
    </p:extLst>
  </p:cSld>
  <p:clrMapOvr>
    <a:masterClrMapping/>
  </p:clrMapOvr>
  <p:transition spd="slow">
    <p:whee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0" y="908720"/>
            <a:ext cx="8732313" cy="2492615"/>
          </a:xfrm>
          <a:prstGeom prst="rect">
            <a:avLst/>
          </a:prstGeom>
          <a:solidFill>
            <a:schemeClr val="bg2">
              <a:lumMod val="90000"/>
            </a:schemeClr>
          </a:solidFill>
          <a:ln>
            <a:noFill/>
          </a:ln>
          <a:effectLst>
            <a:outerShdw blurRad="127000" dist="38100" dir="2700000" algn="ctr">
              <a:srgbClr val="000000">
                <a:alpha val="45000"/>
              </a:srgbClr>
            </a:outerShdw>
            <a:reflection blurRad="6350" stA="50000" endA="300" endPos="55000" dir="5400000" sy="-100000" algn="bl" rotWithShape="0"/>
          </a:effectLst>
          <a:scene3d>
            <a:camera prst="perspectiveFront" fov="2700000">
              <a:rot lat="20376000" lon="1938000" rev="20112001"/>
            </a:camera>
            <a:lightRig rig="soft" dir="t">
              <a:rot lat="0" lon="0" rev="0"/>
            </a:lightRig>
          </a:scene3d>
          <a:sp3d prstMaterial="translucentPowder">
            <a:bevelT w="203200" h="50800" prst="softRound"/>
          </a:sp3d>
        </p:spPr>
        <p:txBody>
          <a:bodyPr vert="horz" lIns="91440" tIns="45720" rIns="91440" bIns="45720" rtlCol="0" anchor="t">
            <a:normAutofit fontScale="97500" lnSpcReduction="10000"/>
          </a:bodyPr>
          <a:lstStyle>
            <a:lvl1pPr algn="l" defTabSz="457207" rtl="1" eaLnBrk="1" latinLnBrk="0" hangingPunct="1">
              <a:spcBef>
                <a:spcPct val="0"/>
              </a:spcBef>
              <a:buNone/>
              <a:defRPr sz="4200" b="0" i="0" kern="120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r"/>
            <a:r>
              <a:rPr lang="fa-IR" b="1" dirty="0" smtClean="0">
                <a:cs typeface="B Nazanin" panose="00000400000000000000" pitchFamily="2" charset="-78"/>
              </a:rPr>
              <a:t>تئوری حسابداری 1 – دکتر ساسان مهرانی</a:t>
            </a:r>
            <a:br>
              <a:rPr lang="fa-IR" b="1" dirty="0" smtClean="0">
                <a:cs typeface="B Nazanin" panose="00000400000000000000" pitchFamily="2" charset="-78"/>
              </a:rPr>
            </a:br>
            <a:r>
              <a:rPr lang="fa-IR" b="1" dirty="0" smtClean="0">
                <a:cs typeface="B Nazanin" panose="00000400000000000000" pitchFamily="2" charset="-78"/>
              </a:rPr>
              <a:t/>
            </a:r>
            <a:br>
              <a:rPr lang="fa-IR" b="1" dirty="0" smtClean="0">
                <a:cs typeface="B Nazanin" panose="00000400000000000000" pitchFamily="2" charset="-78"/>
              </a:rPr>
            </a:br>
            <a:r>
              <a:rPr lang="fa-IR" b="1" dirty="0" smtClean="0">
                <a:cs typeface="B Nazanin" panose="00000400000000000000" pitchFamily="2" charset="-78"/>
              </a:rPr>
              <a:t>        مقطع: کارشناسی ارشد</a:t>
            </a:r>
            <a:br>
              <a:rPr lang="fa-IR" b="1" dirty="0" smtClean="0">
                <a:cs typeface="B Nazanin" panose="00000400000000000000" pitchFamily="2" charset="-78"/>
              </a:rPr>
            </a:br>
            <a:endParaRPr lang="fa-IR" dirty="0"/>
          </a:p>
        </p:txBody>
      </p:sp>
      <p:sp>
        <p:nvSpPr>
          <p:cNvPr id="8" name="Title 3"/>
          <p:cNvSpPr txBox="1">
            <a:spLocks/>
          </p:cNvSpPr>
          <p:nvPr/>
        </p:nvSpPr>
        <p:spPr>
          <a:xfrm>
            <a:off x="107504" y="3717032"/>
            <a:ext cx="4750729" cy="878702"/>
          </a:xfrm>
          <a:prstGeom prst="rect">
            <a:avLst/>
          </a:prstGeom>
        </p:spPr>
        <p:txBody>
          <a:bodyPr vert="horz" wrap="square" lIns="91440" tIns="45720" rIns="91440" bIns="45720" rtlCol="0" anchor="t">
            <a:spAutoFit/>
          </a:bodyPr>
          <a:lstStyle>
            <a:lvl1pPr algn="r" defTabSz="914400" rtl="1" eaLnBrk="1" latinLnBrk="0" hangingPunct="1">
              <a:lnSpc>
                <a:spcPct val="90000"/>
              </a:lnSpc>
              <a:spcBef>
                <a:spcPct val="0"/>
              </a:spcBef>
              <a:buNone/>
              <a:defRPr sz="5000" b="0" i="1" kern="1200" baseline="0">
                <a:solidFill>
                  <a:schemeClr val="accent1"/>
                </a:solidFill>
                <a:latin typeface="+mj-lt"/>
                <a:ea typeface="+mj-ea"/>
                <a:cs typeface="+mj-cs"/>
              </a:defRPr>
            </a:lvl1pPr>
          </a:lstStyle>
          <a:p>
            <a:pPr>
              <a:defRPr/>
            </a:pPr>
            <a:r>
              <a:rPr lang="fa-IR" sz="2800" b="1" i="0" dirty="0" smtClean="0">
                <a:solidFill>
                  <a:schemeClr val="accent1">
                    <a:lumMod val="20000"/>
                    <a:lumOff val="80000"/>
                  </a:schemeClr>
                </a:solidFill>
                <a:effectLst>
                  <a:outerShdw blurRad="38100" dist="38100" dir="2700000" algn="tl">
                    <a:srgbClr val="000000">
                      <a:alpha val="43137"/>
                    </a:srgbClr>
                  </a:outerShdw>
                </a:effectLst>
                <a:cs typeface="B Nazanin" panose="00000400000000000000" pitchFamily="2" charset="-78"/>
              </a:rPr>
              <a:t>فصل چهارم:</a:t>
            </a:r>
            <a:r>
              <a:rPr lang="fa-IR" sz="2800" b="1" i="0" dirty="0" smtClean="0">
                <a:effectLst>
                  <a:outerShdw blurRad="38100" dist="38100" dir="2700000" algn="tl">
                    <a:srgbClr val="000000">
                      <a:alpha val="43137"/>
                    </a:srgbClr>
                  </a:outerShdw>
                </a:effectLst>
                <a:cs typeface="B Nazanin" panose="00000400000000000000" pitchFamily="2" charset="-78"/>
              </a:rPr>
              <a:t/>
            </a:r>
            <a:br>
              <a:rPr lang="fa-IR" sz="2800" b="1" i="0" dirty="0" smtClean="0">
                <a:effectLst>
                  <a:outerShdw blurRad="38100" dist="38100" dir="2700000" algn="tl">
                    <a:srgbClr val="000000">
                      <a:alpha val="43137"/>
                    </a:srgbClr>
                  </a:outerShdw>
                </a:effectLst>
                <a:cs typeface="B Nazanin" panose="00000400000000000000" pitchFamily="2" charset="-78"/>
              </a:rPr>
            </a:br>
            <a:r>
              <a:rPr lang="fa-IR" sz="2800" b="1" i="0" dirty="0">
                <a:solidFill>
                  <a:schemeClr val="accent1">
                    <a:lumMod val="20000"/>
                    <a:lumOff val="80000"/>
                  </a:schemeClr>
                </a:solidFill>
                <a:effectLst>
                  <a:outerShdw blurRad="38100" dist="38100" dir="2700000" algn="tl">
                    <a:srgbClr val="000000">
                      <a:alpha val="43137"/>
                    </a:srgbClr>
                  </a:outerShdw>
                </a:effectLst>
                <a:cs typeface="B Nazanin" panose="00000400000000000000" pitchFamily="2" charset="-78"/>
              </a:rPr>
              <a:t> </a:t>
            </a:r>
            <a:r>
              <a:rPr lang="fa-IR" sz="2800" b="1" i="0" dirty="0" smtClean="0">
                <a:solidFill>
                  <a:schemeClr val="accent1">
                    <a:lumMod val="20000"/>
                    <a:lumOff val="80000"/>
                  </a:schemeClr>
                </a:solidFill>
                <a:effectLst>
                  <a:outerShdw blurRad="38100" dist="38100" dir="2700000" algn="tl">
                    <a:srgbClr val="000000">
                      <a:alpha val="43137"/>
                    </a:srgbClr>
                  </a:outerShdw>
                </a:effectLst>
                <a:cs typeface="B Nazanin" panose="00000400000000000000" pitchFamily="2" charset="-78"/>
              </a:rPr>
              <a:t>      چارچوب </a:t>
            </a:r>
            <a:r>
              <a:rPr lang="fa-IR" sz="2800" b="1" i="0" dirty="0">
                <a:solidFill>
                  <a:schemeClr val="accent1">
                    <a:lumMod val="20000"/>
                    <a:lumOff val="80000"/>
                  </a:schemeClr>
                </a:solidFill>
                <a:effectLst>
                  <a:outerShdw blurRad="38100" dist="38100" dir="2700000" algn="tl">
                    <a:srgbClr val="000000">
                      <a:alpha val="43137"/>
                    </a:srgbClr>
                  </a:outerShdw>
                </a:effectLst>
                <a:cs typeface="B Nazanin" panose="00000400000000000000" pitchFamily="2" charset="-78"/>
              </a:rPr>
              <a:t>نظری گزارشگری مالی </a:t>
            </a:r>
          </a:p>
        </p:txBody>
      </p:sp>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ubtitle 2"/>
          <p:cNvSpPr>
            <a:spLocks noGrp="1"/>
          </p:cNvSpPr>
          <p:nvPr>
            <p:ph type="subTitle" idx="1"/>
          </p:nvPr>
        </p:nvSpPr>
        <p:spPr>
          <a:xfrm>
            <a:off x="179512" y="1700808"/>
            <a:ext cx="8712968" cy="4607917"/>
          </a:xfrm>
        </p:spPr>
        <p:txBody>
          <a:bodyPr vert="horz" lIns="91440" tIns="45720" rIns="91440" bIns="45720" rtlCol="0" anchor="t">
            <a:normAutofit lnSpcReduction="10000"/>
          </a:bodyPr>
          <a:lstStyle/>
          <a:p>
            <a:pPr algn="just">
              <a:lnSpc>
                <a:spcPct val="150000"/>
              </a:lnSpc>
              <a:buFont typeface="Arial" charset="0"/>
            </a:pPr>
            <a:r>
              <a:rPr lang="fa-IR" sz="2400" dirty="0">
                <a:solidFill>
                  <a:schemeClr val="tx1"/>
                </a:solidFill>
                <a:cs typeface="B Nazanin" panose="00000400000000000000" pitchFamily="2" charset="-78"/>
              </a:rPr>
              <a:t>این اصل محدود کننده برای ارائه اطلاعات مربوط و قابل اتکا است و به دلیل نفوذ قابل ملاحظه آن ̨ اصل عمده حسابداری می نامند. </a:t>
            </a:r>
            <a:r>
              <a:rPr lang="fa-IR" sz="2400" dirty="0" smtClean="0">
                <a:solidFill>
                  <a:schemeClr val="tx1"/>
                </a:solidFill>
                <a:cs typeface="B Nazanin" panose="00000400000000000000" pitchFamily="2" charset="-78"/>
              </a:rPr>
              <a:t>وعلت </a:t>
            </a:r>
            <a:r>
              <a:rPr lang="fa-IR" sz="2400" dirty="0">
                <a:solidFill>
                  <a:schemeClr val="tx1"/>
                </a:solidFill>
                <a:cs typeface="B Nazanin" panose="00000400000000000000" pitchFamily="2" charset="-78"/>
              </a:rPr>
              <a:t>اصلی شکل گیری این اصل در واقع وجود عدم اطمینان در محیط حسابداری درباره وقایع آتی است. </a:t>
            </a:r>
          </a:p>
          <a:p>
            <a:pPr algn="just">
              <a:buFont typeface="Arial" charset="0"/>
            </a:pPr>
            <a:r>
              <a:rPr lang="fa-IR" sz="2400" dirty="0">
                <a:solidFill>
                  <a:schemeClr val="tx1"/>
                </a:solidFill>
                <a:cs typeface="B Nazanin" panose="00000400000000000000" pitchFamily="2" charset="-78"/>
              </a:rPr>
              <a:t>محافظه کاری شامل 2 بخش میشود: </a:t>
            </a:r>
            <a:r>
              <a:rPr lang="en-US" sz="2400" dirty="0">
                <a:solidFill>
                  <a:schemeClr val="tx1"/>
                </a:solidFill>
                <a:cs typeface="B Nazanin" panose="00000400000000000000" pitchFamily="2" charset="-78"/>
              </a:rPr>
              <a:t> </a:t>
            </a:r>
            <a:endParaRPr lang="fa-IR" sz="2400" dirty="0">
              <a:solidFill>
                <a:schemeClr val="tx1"/>
              </a:solidFill>
              <a:cs typeface="B Nazanin" panose="00000400000000000000" pitchFamily="2" charset="-78"/>
            </a:endParaRPr>
          </a:p>
          <a:p>
            <a:pPr algn="just">
              <a:buFont typeface="Arial" charset="0"/>
            </a:pPr>
            <a:r>
              <a:rPr lang="fa-IR" sz="2400" u="sng" dirty="0">
                <a:solidFill>
                  <a:schemeClr val="accent1">
                    <a:lumMod val="20000"/>
                    <a:lumOff val="80000"/>
                  </a:schemeClr>
                </a:solidFill>
                <a:effectLst>
                  <a:outerShdw blurRad="38100" dist="38100" dir="2700000" algn="tl">
                    <a:srgbClr val="000000">
                      <a:alpha val="43137"/>
                    </a:srgbClr>
                  </a:outerShdw>
                </a:effectLst>
                <a:cs typeface="B Nazanin" panose="00000400000000000000" pitchFamily="2" charset="-78"/>
              </a:rPr>
              <a:t>محافظه کاری مشروط: </a:t>
            </a:r>
            <a:r>
              <a:rPr lang="fa-IR" sz="2400" dirty="0">
                <a:solidFill>
                  <a:schemeClr val="tx1"/>
                </a:solidFill>
                <a:cs typeface="B Nazanin" panose="00000400000000000000" pitchFamily="2" charset="-78"/>
              </a:rPr>
              <a:t>که دارای دیدگاه سود و زیانی وگذشته نگر است که با هدف حفظ حقوق ذی نفعان در مقابل سویه های رفتاری مدیران در بیش نمایی خالص دارایی ها و سود است . </a:t>
            </a:r>
          </a:p>
          <a:p>
            <a:pPr algn="just">
              <a:buFont typeface="Arial" charset="0"/>
            </a:pPr>
            <a:r>
              <a:rPr lang="fa-IR" sz="2400" u="sng" dirty="0">
                <a:solidFill>
                  <a:schemeClr val="accent1">
                    <a:lumMod val="20000"/>
                    <a:lumOff val="80000"/>
                  </a:schemeClr>
                </a:solidFill>
                <a:effectLst>
                  <a:outerShdw blurRad="38100" dist="38100" dir="2700000" algn="tl">
                    <a:srgbClr val="000000">
                      <a:alpha val="43137"/>
                    </a:srgbClr>
                  </a:outerShdw>
                </a:effectLst>
                <a:cs typeface="B Nazanin" panose="00000400000000000000" pitchFamily="2" charset="-78"/>
              </a:rPr>
              <a:t>محافظه کاری غیر مشروط : </a:t>
            </a:r>
            <a:r>
              <a:rPr lang="fa-IR" sz="2400" dirty="0">
                <a:solidFill>
                  <a:schemeClr val="tx1"/>
                </a:solidFill>
                <a:cs typeface="B Nazanin" panose="00000400000000000000" pitchFamily="2" charset="-78"/>
              </a:rPr>
              <a:t>دارای دیدگاه ترازنامه ای و آینده نگر است که بدون توجه به شواهد مبنی بر وقوع زیان یا کاهش ارزش دارایی ها ̨ در ثبت وقایع محافظه کارانه عمل مینماید. </a:t>
            </a:r>
          </a:p>
          <a:p>
            <a:pPr algn="just">
              <a:lnSpc>
                <a:spcPct val="150000"/>
              </a:lnSpc>
              <a:buFont typeface="Arial" charset="0"/>
            </a:pPr>
            <a:endParaRPr lang="en-US" sz="2400" dirty="0">
              <a:solidFill>
                <a:schemeClr val="tx1"/>
              </a:solidFill>
              <a:cs typeface="B Nazanin" panose="00000400000000000000" pitchFamily="2" charset="-78"/>
            </a:endParaRPr>
          </a:p>
        </p:txBody>
      </p:sp>
      <p:sp>
        <p:nvSpPr>
          <p:cNvPr id="2" name="Rectangle 1"/>
          <p:cNvSpPr/>
          <p:nvPr/>
        </p:nvSpPr>
        <p:spPr>
          <a:xfrm>
            <a:off x="1928840" y="69273"/>
            <a:ext cx="4334840" cy="830997"/>
          </a:xfrm>
          <a:prstGeom prst="rect">
            <a:avLst/>
          </a:prstGeom>
        </p:spPr>
        <p:txBody>
          <a:bodyPr wrap="none">
            <a:spAutoFit/>
          </a:bodyPr>
          <a:lstStyle/>
          <a:p>
            <a:pPr algn="r" rtl="1">
              <a:lnSpc>
                <a:spcPct val="150000"/>
              </a:lnSpc>
              <a:buFont typeface="Arial" charset="0"/>
              <a:buNone/>
            </a:pPr>
            <a:r>
              <a:rPr lang="fa-IR" sz="3200" b="1" dirty="0">
                <a:solidFill>
                  <a:schemeClr val="accent1">
                    <a:lumMod val="20000"/>
                    <a:lumOff val="80000"/>
                  </a:schemeClr>
                </a:solidFill>
                <a:effectLst>
                  <a:outerShdw blurRad="38100" dist="38100" dir="2700000" algn="tl">
                    <a:srgbClr val="000000">
                      <a:alpha val="43137"/>
                    </a:srgbClr>
                  </a:outerShdw>
                </a:effectLst>
                <a:cs typeface="B Nazanin" panose="00000400000000000000" pitchFamily="2" charset="-78"/>
              </a:rPr>
              <a:t>اصول ورودی – محدود کننده:</a:t>
            </a:r>
          </a:p>
        </p:txBody>
      </p:sp>
      <p:sp>
        <p:nvSpPr>
          <p:cNvPr id="3" name="Rectangle 2"/>
          <p:cNvSpPr/>
          <p:nvPr/>
        </p:nvSpPr>
        <p:spPr>
          <a:xfrm>
            <a:off x="4536281" y="888941"/>
            <a:ext cx="3116559" cy="769441"/>
          </a:xfrm>
          <a:prstGeom prst="rect">
            <a:avLst/>
          </a:prstGeom>
        </p:spPr>
        <p:txBody>
          <a:bodyPr wrap="none">
            <a:spAutoFit/>
          </a:bodyPr>
          <a:lstStyle/>
          <a:p>
            <a:pPr algn="r" rtl="1">
              <a:lnSpc>
                <a:spcPct val="150000"/>
              </a:lnSpc>
              <a:buFont typeface="Arial" charset="0"/>
              <a:buNone/>
            </a:pPr>
            <a:r>
              <a:rPr lang="fa-IR" sz="3200" b="1" dirty="0">
                <a:solidFill>
                  <a:schemeClr val="accent1">
                    <a:lumMod val="20000"/>
                    <a:lumOff val="80000"/>
                  </a:schemeClr>
                </a:solidFill>
                <a:effectLst>
                  <a:outerShdw blurRad="38100" dist="38100" dir="2700000" algn="tl">
                    <a:srgbClr val="000000">
                      <a:alpha val="43137"/>
                    </a:srgbClr>
                  </a:outerShdw>
                </a:effectLst>
                <a:cs typeface="B Nazanin" panose="00000400000000000000" pitchFamily="2" charset="-78"/>
              </a:rPr>
              <a:t>1.اصل محافظه کاری: </a:t>
            </a:r>
            <a:endParaRPr lang="fa-IR" sz="3200" b="1" dirty="0">
              <a:solidFill>
                <a:schemeClr val="accent1">
                  <a:lumMod val="20000"/>
                  <a:lumOff val="80000"/>
                </a:schemeClr>
              </a:solidFill>
              <a:effectLst>
                <a:outerShdw blurRad="38100" dist="38100" dir="2700000" algn="tl">
                  <a:srgbClr val="000000">
                    <a:alpha val="43137"/>
                  </a:srgbClr>
                </a:outerShdw>
              </a:effectLst>
              <a:cs typeface="B Nazanin" panose="00000400000000000000" pitchFamily="2" charset="-78"/>
            </a:endParaRP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flipH="1">
            <a:off x="323527" y="0"/>
            <a:ext cx="5683945" cy="6669360"/>
          </a:xfrm>
          <a:prstGeom prst="rect">
            <a:avLst/>
          </a:prstGeom>
        </p:spPr>
      </p:pic>
      <p:sp>
        <p:nvSpPr>
          <p:cNvPr id="16386" name="Subtitle 2"/>
          <p:cNvSpPr>
            <a:spLocks noGrp="1"/>
          </p:cNvSpPr>
          <p:nvPr>
            <p:ph type="subTitle" idx="1"/>
          </p:nvPr>
        </p:nvSpPr>
        <p:spPr>
          <a:xfrm>
            <a:off x="684213" y="1484784"/>
            <a:ext cx="7848600" cy="5040559"/>
          </a:xfrm>
        </p:spPr>
        <p:txBody>
          <a:bodyPr vert="horz" lIns="91440" tIns="45720" rIns="91440" bIns="45720" rtlCol="0" anchor="t">
            <a:normAutofit/>
          </a:bodyPr>
          <a:lstStyle/>
          <a:p>
            <a:pPr algn="just">
              <a:lnSpc>
                <a:spcPct val="150000"/>
              </a:lnSpc>
              <a:buFont typeface="Arial" charset="0"/>
            </a:pPr>
            <a:endParaRPr lang="fa-IR" sz="2400" dirty="0">
              <a:solidFill>
                <a:schemeClr val="tx1"/>
              </a:solidFill>
              <a:cs typeface="B Nazanin" panose="00000400000000000000" pitchFamily="2" charset="-78"/>
            </a:endParaRPr>
          </a:p>
          <a:p>
            <a:pPr algn="just">
              <a:lnSpc>
                <a:spcPct val="150000"/>
              </a:lnSpc>
              <a:buFont typeface="Arial" charset="0"/>
            </a:pPr>
            <a:r>
              <a:rPr lang="fa-IR" sz="2400" dirty="0">
                <a:solidFill>
                  <a:schemeClr val="tx1"/>
                </a:solidFill>
                <a:cs typeface="B Nazanin" panose="00000400000000000000" pitchFamily="2" charset="-78"/>
              </a:rPr>
              <a:t>به مهم بودن یک قلم برای استفاده کنندگان برحسب مربوط بودن آن در ارزیابی ویا تصمیم گیری اشاره دارد که 2 شاخص برای آن مطرح شده است: </a:t>
            </a:r>
          </a:p>
          <a:p>
            <a:pPr marL="457200" indent="-457200" algn="just">
              <a:lnSpc>
                <a:spcPct val="150000"/>
              </a:lnSpc>
              <a:buFont typeface="+mj-lt"/>
              <a:buAutoNum type="arabicPeriod"/>
            </a:pPr>
            <a:r>
              <a:rPr lang="fa-IR" sz="2400" dirty="0">
                <a:solidFill>
                  <a:schemeClr val="tx1"/>
                </a:solidFill>
                <a:cs typeface="B Nazanin" panose="00000400000000000000" pitchFamily="2" charset="-78"/>
              </a:rPr>
              <a:t>روش مبتنی بر اندازه</a:t>
            </a:r>
          </a:p>
          <a:p>
            <a:pPr marL="457200" indent="-457200" algn="just">
              <a:lnSpc>
                <a:spcPct val="150000"/>
              </a:lnSpc>
              <a:buFont typeface="+mj-lt"/>
              <a:buAutoNum type="arabicPeriod"/>
            </a:pPr>
            <a:r>
              <a:rPr lang="fa-IR" sz="2400" dirty="0">
                <a:solidFill>
                  <a:schemeClr val="tx1"/>
                </a:solidFill>
                <a:cs typeface="B Nazanin" panose="00000400000000000000" pitchFamily="2" charset="-78"/>
              </a:rPr>
              <a:t>روش مبتنی بر شاخص تغییر معروف ( تاثیر یکی از اقلام بر روند یا تغییرات بین دو دوره حسابداری)</a:t>
            </a:r>
          </a:p>
          <a:p>
            <a:pPr algn="just">
              <a:lnSpc>
                <a:spcPct val="150000"/>
              </a:lnSpc>
              <a:buFont typeface="Arial" charset="0"/>
            </a:pPr>
            <a:endParaRPr lang="en-US" sz="2400" dirty="0">
              <a:solidFill>
                <a:schemeClr val="tx1"/>
              </a:solidFill>
              <a:cs typeface="B Nazanin" panose="00000400000000000000" pitchFamily="2" charset="-78"/>
            </a:endParaRPr>
          </a:p>
          <a:p>
            <a:pPr algn="just">
              <a:lnSpc>
                <a:spcPct val="150000"/>
              </a:lnSpc>
              <a:buFont typeface="Arial" charset="0"/>
            </a:pPr>
            <a:endParaRPr lang="en-US" sz="2400" dirty="0">
              <a:solidFill>
                <a:schemeClr val="tx1"/>
              </a:solidFill>
              <a:cs typeface="B Nazanin" panose="00000400000000000000" pitchFamily="2" charset="-78"/>
            </a:endParaRPr>
          </a:p>
        </p:txBody>
      </p:sp>
      <p:sp>
        <p:nvSpPr>
          <p:cNvPr id="2" name="Rectangle 1"/>
          <p:cNvSpPr/>
          <p:nvPr/>
        </p:nvSpPr>
        <p:spPr>
          <a:xfrm>
            <a:off x="4884028" y="692696"/>
            <a:ext cx="2428870" cy="769441"/>
          </a:xfrm>
          <a:prstGeom prst="rect">
            <a:avLst/>
          </a:prstGeom>
        </p:spPr>
        <p:txBody>
          <a:bodyPr wrap="none">
            <a:spAutoFit/>
          </a:bodyPr>
          <a:lstStyle/>
          <a:p>
            <a:pPr algn="r" rtl="1">
              <a:lnSpc>
                <a:spcPct val="150000"/>
              </a:lnSpc>
              <a:buFont typeface="Arial" charset="0"/>
              <a:buNone/>
            </a:pPr>
            <a:r>
              <a:rPr lang="fa-IR" sz="3200" b="1" dirty="0">
                <a:solidFill>
                  <a:schemeClr val="accent1">
                    <a:lumMod val="20000"/>
                    <a:lumOff val="80000"/>
                  </a:schemeClr>
                </a:solidFill>
                <a:effectLst>
                  <a:outerShdw blurRad="38100" dist="38100" dir="2700000" algn="tl">
                    <a:srgbClr val="000000">
                      <a:alpha val="43137"/>
                    </a:srgbClr>
                  </a:outerShdw>
                </a:effectLst>
                <a:cs typeface="B Nazanin" panose="00000400000000000000" pitchFamily="2" charset="-78"/>
              </a:rPr>
              <a:t>2. اصل اهمیت : </a:t>
            </a: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nodeType="clickEffect">
                                  <p:stCondLst>
                                    <p:cond delay="0"/>
                                  </p:stCondLst>
                                  <p:childTnLst>
                                    <p:set>
                                      <p:cBhvr>
                                        <p:cTn id="6" dur="1" fill="hold">
                                          <p:stCondLst>
                                            <p:cond delay="0"/>
                                          </p:stCondLst>
                                        </p:cTn>
                                        <p:tgtEl>
                                          <p:spTgt spid="16386">
                                            <p:txEl>
                                              <p:pRg st="2" end="2"/>
                                            </p:txEl>
                                          </p:spTgt>
                                        </p:tgtEl>
                                        <p:attrNameLst>
                                          <p:attrName>style.visibility</p:attrName>
                                        </p:attrNameLst>
                                      </p:cBhvr>
                                      <p:to>
                                        <p:strVal val="visible"/>
                                      </p:to>
                                    </p:set>
                                    <p:anim from="(-#ppt_w/2)" to="(#ppt_x)" calcmode="lin" valueType="num">
                                      <p:cBhvr>
                                        <p:cTn id="7" dur="1200" fill="hold">
                                          <p:stCondLst>
                                            <p:cond delay="0"/>
                                          </p:stCondLst>
                                        </p:cTn>
                                        <p:tgtEl>
                                          <p:spTgt spid="16386">
                                            <p:txEl>
                                              <p:pRg st="2" end="2"/>
                                            </p:txEl>
                                          </p:spTgt>
                                        </p:tgtEl>
                                        <p:attrNameLst>
                                          <p:attrName>ppt_x</p:attrName>
                                        </p:attrNameLst>
                                      </p:cBhvr>
                                    </p:anim>
                                    <p:anim from="0" to="-1.0" calcmode="lin" valueType="num">
                                      <p:cBhvr>
                                        <p:cTn id="8" dur="400" decel="50000" autoRev="1" fill="hold">
                                          <p:stCondLst>
                                            <p:cond delay="1200"/>
                                          </p:stCondLst>
                                        </p:cTn>
                                        <p:tgtEl>
                                          <p:spTgt spid="16386">
                                            <p:txEl>
                                              <p:pRg st="2" end="2"/>
                                            </p:txEl>
                                          </p:spTgt>
                                        </p:tgtEl>
                                        <p:attrNameLst>
                                          <p:attrName>xshear</p:attrName>
                                        </p:attrNameLst>
                                      </p:cBhvr>
                                    </p:anim>
                                    <p:animScale>
                                      <p:cBhvr>
                                        <p:cTn id="9" dur="400" decel="100000" autoRev="1" fill="hold">
                                          <p:stCondLst>
                                            <p:cond delay="1200"/>
                                          </p:stCondLst>
                                        </p:cTn>
                                        <p:tgtEl>
                                          <p:spTgt spid="16386">
                                            <p:txEl>
                                              <p:pRg st="2" end="2"/>
                                            </p:txEl>
                                          </p:spTgt>
                                        </p:tgtEl>
                                      </p:cBhvr>
                                      <p:from x="100000" y="100000"/>
                                      <p:to x="80000" y="100000"/>
                                    </p:animScale>
                                    <p:anim by="(#ppt_h/3+#ppt_w*0.1)" calcmode="lin" valueType="num">
                                      <p:cBhvr additive="sum">
                                        <p:cTn id="10" dur="400" decel="100000" autoRev="1" fill="hold">
                                          <p:stCondLst>
                                            <p:cond delay="1200"/>
                                          </p:stCondLst>
                                        </p:cTn>
                                        <p:tgtEl>
                                          <p:spTgt spid="16386">
                                            <p:txEl>
                                              <p:pRg st="2" end="2"/>
                                            </p:txEl>
                                          </p:spTgt>
                                        </p:tgtEl>
                                        <p:attrNameLst>
                                          <p:attrName>ppt_x</p:attrName>
                                        </p:attrNameLst>
                                      </p:cBhvr>
                                    </p:anim>
                                  </p:childTnLst>
                                </p:cTn>
                              </p:par>
                              <p:par>
                                <p:cTn id="11" presetID="34" presetClass="entr" presetSubtype="0" fill="hold" nodeType="withEffect">
                                  <p:stCondLst>
                                    <p:cond delay="0"/>
                                  </p:stCondLst>
                                  <p:childTnLst>
                                    <p:set>
                                      <p:cBhvr>
                                        <p:cTn id="12" dur="1" fill="hold">
                                          <p:stCondLst>
                                            <p:cond delay="0"/>
                                          </p:stCondLst>
                                        </p:cTn>
                                        <p:tgtEl>
                                          <p:spTgt spid="16386">
                                            <p:txEl>
                                              <p:pRg st="3" end="3"/>
                                            </p:txEl>
                                          </p:spTgt>
                                        </p:tgtEl>
                                        <p:attrNameLst>
                                          <p:attrName>style.visibility</p:attrName>
                                        </p:attrNameLst>
                                      </p:cBhvr>
                                      <p:to>
                                        <p:strVal val="visible"/>
                                      </p:to>
                                    </p:set>
                                    <p:anim from="(-#ppt_w/2)" to="(#ppt_x)" calcmode="lin" valueType="num">
                                      <p:cBhvr>
                                        <p:cTn id="13" dur="1200" fill="hold">
                                          <p:stCondLst>
                                            <p:cond delay="0"/>
                                          </p:stCondLst>
                                        </p:cTn>
                                        <p:tgtEl>
                                          <p:spTgt spid="16386">
                                            <p:txEl>
                                              <p:pRg st="3" end="3"/>
                                            </p:txEl>
                                          </p:spTgt>
                                        </p:tgtEl>
                                        <p:attrNameLst>
                                          <p:attrName>ppt_x</p:attrName>
                                        </p:attrNameLst>
                                      </p:cBhvr>
                                    </p:anim>
                                    <p:anim from="0" to="-1.0" calcmode="lin" valueType="num">
                                      <p:cBhvr>
                                        <p:cTn id="14" dur="400" decel="50000" autoRev="1" fill="hold">
                                          <p:stCondLst>
                                            <p:cond delay="1200"/>
                                          </p:stCondLst>
                                        </p:cTn>
                                        <p:tgtEl>
                                          <p:spTgt spid="16386">
                                            <p:txEl>
                                              <p:pRg st="3" end="3"/>
                                            </p:txEl>
                                          </p:spTgt>
                                        </p:tgtEl>
                                        <p:attrNameLst>
                                          <p:attrName>xshear</p:attrName>
                                        </p:attrNameLst>
                                      </p:cBhvr>
                                    </p:anim>
                                    <p:animScale>
                                      <p:cBhvr>
                                        <p:cTn id="15" dur="400" decel="100000" autoRev="1" fill="hold">
                                          <p:stCondLst>
                                            <p:cond delay="1200"/>
                                          </p:stCondLst>
                                        </p:cTn>
                                        <p:tgtEl>
                                          <p:spTgt spid="16386">
                                            <p:txEl>
                                              <p:pRg st="3" end="3"/>
                                            </p:txEl>
                                          </p:spTgt>
                                        </p:tgtEl>
                                      </p:cBhvr>
                                      <p:from x="100000" y="100000"/>
                                      <p:to x="80000" y="100000"/>
                                    </p:animScale>
                                    <p:anim by="(#ppt_h/3+#ppt_w*0.1)" calcmode="lin" valueType="num">
                                      <p:cBhvr additive="sum">
                                        <p:cTn id="16" dur="400" decel="100000" autoRev="1" fill="hold">
                                          <p:stCondLst>
                                            <p:cond delay="1200"/>
                                          </p:stCondLst>
                                        </p:cTn>
                                        <p:tgtEl>
                                          <p:spTgt spid="16386">
                                            <p:txEl>
                                              <p:pRg st="3" end="3"/>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31445" y="452718"/>
            <a:ext cx="2308645" cy="830997"/>
          </a:xfrm>
        </p:spPr>
        <p:txBody>
          <a:bodyPr wrap="none">
            <a:spAutoFit/>
          </a:bodyPr>
          <a:lstStyle/>
          <a:p>
            <a:pPr algn="r" fontAlgn="base">
              <a:lnSpc>
                <a:spcPct val="150000"/>
              </a:lnSpc>
              <a:spcAft>
                <a:spcPct val="0"/>
              </a:spcAft>
              <a:buFont typeface="Arial" charset="0"/>
            </a:pPr>
            <a:r>
              <a:rPr lang="fa-IR" sz="3200" b="1" dirty="0">
                <a:solidFill>
                  <a:schemeClr val="accent1">
                    <a:lumMod val="20000"/>
                    <a:lumOff val="80000"/>
                  </a:schemeClr>
                </a:solidFill>
                <a:effectLst>
                  <a:outerShdw blurRad="38100" dist="38100" dir="2700000" algn="tl">
                    <a:srgbClr val="000000">
                      <a:alpha val="43137"/>
                    </a:srgbClr>
                  </a:outerShdw>
                </a:effectLst>
                <a:latin typeface="Arial" charset="0"/>
                <a:ea typeface="+mn-ea"/>
                <a:cs typeface="B Nazanin" panose="00000400000000000000" pitchFamily="2" charset="-78"/>
              </a:rPr>
              <a:t>3. اصل عینیت:</a:t>
            </a:r>
          </a:p>
        </p:txBody>
      </p:sp>
      <p:sp>
        <p:nvSpPr>
          <p:cNvPr id="3" name="Content Placeholder 2"/>
          <p:cNvSpPr>
            <a:spLocks noGrp="1"/>
          </p:cNvSpPr>
          <p:nvPr>
            <p:ph idx="1"/>
          </p:nvPr>
        </p:nvSpPr>
        <p:spPr>
          <a:xfrm>
            <a:off x="683568" y="1916832"/>
            <a:ext cx="7776864" cy="4195481"/>
          </a:xfrm>
        </p:spPr>
        <p:txBody>
          <a:bodyPr vert="horz" lIns="91440" tIns="45720" rIns="91440" bIns="45720" rtlCol="0" anchor="t">
            <a:normAutofit/>
          </a:bodyPr>
          <a:lstStyle/>
          <a:p>
            <a:pPr marL="0" indent="0" algn="just">
              <a:lnSpc>
                <a:spcPct val="150000"/>
              </a:lnSpc>
              <a:buFont typeface="Arial" charset="0"/>
              <a:buNone/>
            </a:pPr>
            <a:r>
              <a:rPr lang="fa-IR" sz="2400" cap="all" dirty="0">
                <a:cs typeface="B Nazanin" panose="00000400000000000000" pitchFamily="2" charset="-78"/>
              </a:rPr>
              <a:t>درگذشته کیفیت شواهد زیر بنایی مبادلات بوده که نهایتا خلاصه شده ودر قالب صورتهای مالی ارائه شده است . </a:t>
            </a:r>
            <a:endParaRPr lang="en-US" sz="2400" cap="all" dirty="0">
              <a:cs typeface="B Nazanin" panose="00000400000000000000" pitchFamily="2" charset="-78"/>
            </a:endParaRPr>
          </a:p>
          <a:p>
            <a:pPr marL="0" indent="0" algn="just">
              <a:lnSpc>
                <a:spcPct val="150000"/>
              </a:lnSpc>
              <a:buFont typeface="Arial" charset="0"/>
              <a:buNone/>
            </a:pPr>
            <a:r>
              <a:rPr lang="fa-IR" sz="2400" cap="all" dirty="0">
                <a:solidFill>
                  <a:schemeClr val="accent1">
                    <a:lumMod val="20000"/>
                    <a:lumOff val="80000"/>
                  </a:schemeClr>
                </a:solidFill>
                <a:cs typeface="B Nazanin" panose="00000400000000000000" pitchFamily="2" charset="-78"/>
              </a:rPr>
              <a:t>ایجیری و جائدیک </a:t>
            </a:r>
            <a:r>
              <a:rPr lang="fa-IR" sz="2400" cap="all" dirty="0">
                <a:cs typeface="B Nazanin" panose="00000400000000000000" pitchFamily="2" charset="-78"/>
              </a:rPr>
              <a:t>بدین گونه بیان کرده اند که میزان توافق بین اندازه گیران در شرایطی که گروهی مشخص از اندازه گیران  که دارای ابزار مشابهی هستند̨  خاصه معینی از یک شی را اندازه میگیرند. </a:t>
            </a:r>
          </a:p>
          <a:p>
            <a:pPr marL="0" indent="0" algn="just">
              <a:lnSpc>
                <a:spcPct val="150000"/>
              </a:lnSpc>
              <a:buFont typeface="Arial" charset="0"/>
              <a:buNone/>
            </a:pPr>
            <a:r>
              <a:rPr lang="fa-IR" sz="2400" cap="all" dirty="0">
                <a:solidFill>
                  <a:schemeClr val="accent1">
                    <a:lumMod val="20000"/>
                    <a:lumOff val="80000"/>
                  </a:schemeClr>
                </a:solidFill>
                <a:cs typeface="B Nazanin" panose="00000400000000000000" pitchFamily="2" charset="-78"/>
              </a:rPr>
              <a:t>سویه:  </a:t>
            </a:r>
            <a:r>
              <a:rPr lang="fa-IR" sz="2400" cap="all" dirty="0">
                <a:cs typeface="B Nazanin" panose="00000400000000000000" pitchFamily="2" charset="-78"/>
              </a:rPr>
              <a:t>سودمندی مقادیر اندازه گیری شده میباشد.  که برآیند عینیت و سویه شاخصی برای قابلیت اتکای اطلاعات میباشد. </a:t>
            </a:r>
          </a:p>
          <a:p>
            <a:pPr marL="0" indent="0" algn="just">
              <a:lnSpc>
                <a:spcPct val="150000"/>
              </a:lnSpc>
              <a:buFont typeface="Arial" charset="0"/>
              <a:buNone/>
            </a:pPr>
            <a:endParaRPr lang="fa-IR" sz="2400" cap="all" dirty="0">
              <a:cs typeface="B Nazanin" panose="00000400000000000000" pitchFamily="2" charset="-78"/>
            </a:endParaRPr>
          </a:p>
        </p:txBody>
      </p:sp>
    </p:spTree>
    <p:extLst>
      <p:ext uri="{BB962C8B-B14F-4D97-AF65-F5344CB8AC3E}">
        <p14:creationId xmlns:p14="http://schemas.microsoft.com/office/powerpoint/2010/main" val="2021898440"/>
      </p:ext>
    </p:extLst>
  </p:cSld>
  <p:clrMapOvr>
    <a:masterClrMapping/>
  </p:clrMapOvr>
  <p:transition spd="slow">
    <p:wheel/>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ubtitle 2"/>
          <p:cNvSpPr>
            <a:spLocks noGrp="1"/>
          </p:cNvSpPr>
          <p:nvPr>
            <p:ph type="subTitle" idx="1"/>
          </p:nvPr>
        </p:nvSpPr>
        <p:spPr>
          <a:xfrm>
            <a:off x="611188" y="1412776"/>
            <a:ext cx="7993062" cy="4968974"/>
          </a:xfrm>
        </p:spPr>
        <p:txBody>
          <a:bodyPr vert="horz" lIns="91440" tIns="45720" rIns="91440" bIns="45720" rtlCol="0" anchor="t">
            <a:normAutofit/>
          </a:bodyPr>
          <a:lstStyle/>
          <a:p>
            <a:pPr algn="just">
              <a:lnSpc>
                <a:spcPct val="150000"/>
              </a:lnSpc>
              <a:buFont typeface="Arial" charset="0"/>
            </a:pPr>
            <a:endParaRPr lang="fa-IR" sz="2400" dirty="0">
              <a:solidFill>
                <a:schemeClr val="tx1"/>
              </a:solidFill>
              <a:cs typeface="B Nazanin" panose="00000400000000000000" pitchFamily="2" charset="-78"/>
            </a:endParaRPr>
          </a:p>
          <a:p>
            <a:pPr algn="just">
              <a:lnSpc>
                <a:spcPct val="150000"/>
              </a:lnSpc>
              <a:buFont typeface="Arial" charset="0"/>
            </a:pPr>
            <a:r>
              <a:rPr lang="fa-IR" sz="2400" dirty="0">
                <a:solidFill>
                  <a:schemeClr val="tx1"/>
                </a:solidFill>
                <a:cs typeface="B Nazanin" panose="00000400000000000000" pitchFamily="2" charset="-78"/>
              </a:rPr>
              <a:t>اطلاعات حسابداری باید به صورت مناسب و مطلوب و کامل افشا شود به گونه ای که  صورت های مالی تصویری دقیق از رویدادهای اقتصادی منعکس نماید و این اطلاعات برای سرمایه گذاران مفید واقع شود. </a:t>
            </a:r>
          </a:p>
        </p:txBody>
      </p:sp>
      <p:sp>
        <p:nvSpPr>
          <p:cNvPr id="2" name="Rectangle 1"/>
          <p:cNvSpPr/>
          <p:nvPr/>
        </p:nvSpPr>
        <p:spPr>
          <a:xfrm>
            <a:off x="5316330" y="548680"/>
            <a:ext cx="2040943" cy="769441"/>
          </a:xfrm>
          <a:prstGeom prst="rect">
            <a:avLst/>
          </a:prstGeom>
        </p:spPr>
        <p:txBody>
          <a:bodyPr wrap="none">
            <a:spAutoFit/>
          </a:bodyPr>
          <a:lstStyle/>
          <a:p>
            <a:pPr algn="r" rtl="1">
              <a:lnSpc>
                <a:spcPct val="150000"/>
              </a:lnSpc>
              <a:buFont typeface="Arial" charset="0"/>
              <a:buNone/>
            </a:pPr>
            <a:r>
              <a:rPr lang="fa-IR" sz="3200" b="1" dirty="0">
                <a:solidFill>
                  <a:schemeClr val="accent1">
                    <a:lumMod val="20000"/>
                    <a:lumOff val="80000"/>
                  </a:schemeClr>
                </a:solidFill>
                <a:effectLst>
                  <a:outerShdw blurRad="38100" dist="38100" dir="2700000" algn="tl">
                    <a:srgbClr val="000000">
                      <a:alpha val="43137"/>
                    </a:srgbClr>
                  </a:outerShdw>
                </a:effectLst>
                <a:cs typeface="B Nazanin" panose="00000400000000000000" pitchFamily="2" charset="-78"/>
              </a:rPr>
              <a:t>4.اصل افشا :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3861049"/>
            <a:ext cx="1850264" cy="2387358"/>
          </a:xfrm>
          <a:prstGeom prst="roundRect">
            <a:avLst>
              <a:gd name="adj" fmla="val 9936"/>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par>
                                <p:cTn id="8" presetID="1" presetClass="path" presetSubtype="0" accel="50000" decel="50000" fill="hold" nodeType="withEffect">
                                  <p:stCondLst>
                                    <p:cond delay="0"/>
                                  </p:stCondLst>
                                  <p:childTnLst>
                                    <p:animMotion origin="layout" path="M 4.44444E-6 2.96296E-6 C 0.02309 2.96296E-6 0.04184 0.02477 0.04184 0.05532 C 0.04184 0.08611 0.02309 0.11111 4.44444E-6 0.11111 C -0.02292 0.11111 -0.0415 0.08611 -0.0415 0.05532 C -0.0415 0.02477 -0.02292 2.96296E-6 4.44444E-6 2.96296E-6 Z " pathEditMode="relative" rAng="0" ptsTypes="AAAAA">
                                      <p:cBhvr>
                                        <p:cTn id="9" dur="2000" fill="hold"/>
                                        <p:tgtEl>
                                          <p:spTgt spid="4"/>
                                        </p:tgtEl>
                                        <p:attrNameLst>
                                          <p:attrName>ppt_x</p:attrName>
                                          <p:attrName>ppt_y</p:attrName>
                                        </p:attrNameLst>
                                      </p:cBhvr>
                                      <p:rCtr x="17" y="555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4324" y="256600"/>
            <a:ext cx="2459328" cy="830997"/>
          </a:xfrm>
        </p:spPr>
        <p:txBody>
          <a:bodyPr wrap="none">
            <a:spAutoFit/>
          </a:bodyPr>
          <a:lstStyle/>
          <a:p>
            <a:pPr algn="r" fontAlgn="base">
              <a:lnSpc>
                <a:spcPct val="150000"/>
              </a:lnSpc>
              <a:spcAft>
                <a:spcPct val="0"/>
              </a:spcAft>
              <a:buFont typeface="Arial" charset="0"/>
            </a:pPr>
            <a:r>
              <a:rPr lang="fa-IR" sz="3200" b="1" dirty="0">
                <a:solidFill>
                  <a:schemeClr val="accent1">
                    <a:lumMod val="20000"/>
                    <a:lumOff val="80000"/>
                  </a:schemeClr>
                </a:solidFill>
                <a:effectLst>
                  <a:outerShdw blurRad="38100" dist="38100" dir="2700000" algn="tl">
                    <a:srgbClr val="000000">
                      <a:alpha val="43137"/>
                    </a:srgbClr>
                  </a:outerShdw>
                </a:effectLst>
                <a:latin typeface="Arial" charset="0"/>
                <a:ea typeface="+mn-ea"/>
                <a:cs typeface="B Nazanin" panose="00000400000000000000" pitchFamily="2" charset="-78"/>
              </a:rPr>
              <a:t>اصول خروجی :  </a:t>
            </a:r>
          </a:p>
        </p:txBody>
      </p:sp>
      <p:sp>
        <p:nvSpPr>
          <p:cNvPr id="3" name="Content Placeholder 2"/>
          <p:cNvSpPr>
            <a:spLocks noGrp="1"/>
          </p:cNvSpPr>
          <p:nvPr>
            <p:ph idx="1"/>
          </p:nvPr>
        </p:nvSpPr>
        <p:spPr>
          <a:xfrm>
            <a:off x="395536" y="2564904"/>
            <a:ext cx="8136904" cy="2952328"/>
          </a:xfrm>
        </p:spPr>
        <p:txBody>
          <a:bodyPr vert="horz" lIns="91440" tIns="45720" rIns="91440" bIns="45720" rtlCol="0" anchor="t">
            <a:normAutofit/>
          </a:bodyPr>
          <a:lstStyle/>
          <a:p>
            <a:pPr marL="0" indent="0" algn="just">
              <a:lnSpc>
                <a:spcPct val="150000"/>
              </a:lnSpc>
              <a:buFont typeface="Arial" charset="0"/>
              <a:buNone/>
            </a:pPr>
            <a:r>
              <a:rPr lang="fa-IR" sz="2400" cap="all" dirty="0">
                <a:cs typeface="B Nazanin" panose="00000400000000000000" pitchFamily="2" charset="-78"/>
              </a:rPr>
              <a:t>اغلب با عنوان حسابداری یکسان برای رویداد های مشابه تعریف میشود که بتوان وضعیت مالی یک شرکت را با خودش طی چند دوره یا از طریق مقایسه با شرکت های دیگر ارزیابی کرد.</a:t>
            </a:r>
            <a:r>
              <a:rPr lang="en-US" sz="2400" cap="all" dirty="0">
                <a:cs typeface="B Nazanin" panose="00000400000000000000" pitchFamily="2" charset="-78"/>
              </a:rPr>
              <a:t> </a:t>
            </a:r>
          </a:p>
          <a:p>
            <a:pPr marL="0" indent="0" algn="just">
              <a:lnSpc>
                <a:spcPct val="150000"/>
              </a:lnSpc>
              <a:buFont typeface="Arial" charset="0"/>
              <a:buNone/>
            </a:pPr>
            <a:endParaRPr lang="fa-IR" sz="2400" cap="all" dirty="0">
              <a:cs typeface="B Nazanin" panose="00000400000000000000" pitchFamily="2" charset="-78"/>
            </a:endParaRPr>
          </a:p>
        </p:txBody>
      </p:sp>
      <p:sp>
        <p:nvSpPr>
          <p:cNvPr id="4" name="Rectangle 3"/>
          <p:cNvSpPr/>
          <p:nvPr/>
        </p:nvSpPr>
        <p:spPr>
          <a:xfrm>
            <a:off x="5580112" y="1587570"/>
            <a:ext cx="2601994" cy="769441"/>
          </a:xfrm>
          <a:prstGeom prst="rect">
            <a:avLst/>
          </a:prstGeom>
        </p:spPr>
        <p:txBody>
          <a:bodyPr wrap="none">
            <a:spAutoFit/>
          </a:bodyPr>
          <a:lstStyle/>
          <a:p>
            <a:pPr algn="r" rtl="1">
              <a:lnSpc>
                <a:spcPct val="150000"/>
              </a:lnSpc>
              <a:buFont typeface="Arial" charset="0"/>
              <a:buNone/>
            </a:pPr>
            <a:r>
              <a:rPr lang="fa-IR" sz="3200" b="1" dirty="0">
                <a:solidFill>
                  <a:schemeClr val="accent1">
                    <a:lumMod val="20000"/>
                    <a:lumOff val="80000"/>
                  </a:schemeClr>
                </a:solidFill>
                <a:effectLst>
                  <a:outerShdw blurRad="38100" dist="38100" dir="2700000" algn="tl">
                    <a:srgbClr val="000000">
                      <a:alpha val="43137"/>
                    </a:srgbClr>
                  </a:outerShdw>
                </a:effectLst>
                <a:cs typeface="B Nazanin" panose="00000400000000000000" pitchFamily="2" charset="-78"/>
              </a:rPr>
              <a:t>1. قابلیت مقایسه:</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04248" y="4725144"/>
            <a:ext cx="2132013" cy="198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5251008"/>
      </p:ext>
    </p:extLst>
  </p:cSld>
  <p:clrMapOvr>
    <a:masterClrMapping/>
  </p:clrMapOvr>
  <p:transition spd="slow">
    <p:whee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95537" y="1268760"/>
            <a:ext cx="8208714" cy="5256584"/>
          </a:xfrm>
        </p:spPr>
        <p:txBody>
          <a:bodyPr vert="horz" lIns="91440" tIns="45720" rIns="91440" bIns="45720" rtlCol="0" anchor="t">
            <a:normAutofit/>
          </a:bodyPr>
          <a:lstStyle/>
          <a:p>
            <a:pPr algn="just">
              <a:buFont typeface="Arial" charset="0"/>
            </a:pPr>
            <a:r>
              <a:rPr lang="fa-IR" sz="2400" dirty="0">
                <a:solidFill>
                  <a:schemeClr val="tx1"/>
                </a:solidFill>
                <a:cs typeface="B Nazanin" panose="00000400000000000000" pitchFamily="2" charset="-78"/>
              </a:rPr>
              <a:t>برای رویدادهای مشابه باید رویه های یکسانی اعمال نمود که در واقع قابلیت مقایسه به سطح یکنواختی در صورت های مالی مربوط میشود . یکنواختی شامل موارد زیر میباشد : </a:t>
            </a:r>
          </a:p>
          <a:p>
            <a:pPr algn="just">
              <a:buFont typeface="Arial" charset="0"/>
            </a:pPr>
            <a:r>
              <a:rPr lang="fa-IR" sz="2400" u="sng" dirty="0">
                <a:solidFill>
                  <a:schemeClr val="accent1">
                    <a:lumMod val="20000"/>
                    <a:lumOff val="80000"/>
                  </a:schemeClr>
                </a:solidFill>
                <a:effectLst>
                  <a:outerShdw blurRad="38100" dist="38100" dir="2700000" algn="tl">
                    <a:srgbClr val="000000">
                      <a:alpha val="43137"/>
                    </a:srgbClr>
                  </a:outerShdw>
                </a:effectLst>
                <a:cs typeface="B Nazanin" panose="00000400000000000000" pitchFamily="2" charset="-78"/>
              </a:rPr>
              <a:t>یکنواختی مطلق : </a:t>
            </a:r>
            <a:r>
              <a:rPr lang="fa-IR" sz="2400" dirty="0">
                <a:solidFill>
                  <a:schemeClr val="tx1"/>
                </a:solidFill>
                <a:cs typeface="B Nazanin" panose="00000400000000000000" pitchFamily="2" charset="-78"/>
              </a:rPr>
              <a:t>برای رخدادهایی با محتوای متفاوت تنها باید از یک رویه مشخص استفاده نمود.(مخارج تحقیق و توسعه) </a:t>
            </a:r>
          </a:p>
          <a:p>
            <a:pPr algn="just">
              <a:buFont typeface="Arial" charset="0"/>
            </a:pPr>
            <a:r>
              <a:rPr lang="fa-IR" sz="2400" u="sng" dirty="0">
                <a:solidFill>
                  <a:schemeClr val="accent1">
                    <a:lumMod val="20000"/>
                    <a:lumOff val="80000"/>
                  </a:schemeClr>
                </a:solidFill>
                <a:effectLst>
                  <a:outerShdw blurRad="38100" dist="38100" dir="2700000" algn="tl">
                    <a:srgbClr val="000000">
                      <a:alpha val="43137"/>
                    </a:srgbClr>
                  </a:outerShdw>
                </a:effectLst>
                <a:cs typeface="B Nazanin" panose="00000400000000000000" pitchFamily="2" charset="-78"/>
              </a:rPr>
              <a:t>یکنواختی محدود: </a:t>
            </a:r>
            <a:r>
              <a:rPr lang="fa-IR" sz="2400" dirty="0">
                <a:solidFill>
                  <a:schemeClr val="tx1"/>
                </a:solidFill>
                <a:cs typeface="B Nazanin" panose="00000400000000000000" pitchFamily="2" charset="-78"/>
              </a:rPr>
              <a:t>باید شرایط مربوط به رویدادهای مالی را در نظر گرفت که منظور از شرایط کلی  که انتظار میرود زمان وقوع جریان نقدی را تحت تاثیر قرار دهد.(حسابداری اجاره ها) </a:t>
            </a:r>
            <a:endParaRPr lang="fa-IR" sz="2400" dirty="0" smtClean="0">
              <a:solidFill>
                <a:schemeClr val="tx1"/>
              </a:solidFill>
              <a:cs typeface="B Nazanin" panose="00000400000000000000" pitchFamily="2" charset="-78"/>
            </a:endParaRPr>
          </a:p>
          <a:p>
            <a:pPr algn="just">
              <a:buFont typeface="Arial" charset="0"/>
            </a:pPr>
            <a:endParaRPr lang="fa-IR" sz="2400" dirty="0">
              <a:solidFill>
                <a:schemeClr val="tx1"/>
              </a:solidFill>
              <a:cs typeface="B Nazanin" panose="00000400000000000000" pitchFamily="2" charset="-78"/>
            </a:endParaRPr>
          </a:p>
          <a:p>
            <a:pPr algn="just">
              <a:buFont typeface="Arial" charset="0"/>
            </a:pPr>
            <a:r>
              <a:rPr lang="fa-IR" sz="2400" dirty="0">
                <a:solidFill>
                  <a:schemeClr val="tx1"/>
                </a:solidFill>
                <a:cs typeface="B Nazanin" panose="00000400000000000000" pitchFamily="2" charset="-78"/>
              </a:rPr>
              <a:t>از طرفی زمانی که هیچ درجه ای از یکنواختی اعمال نشد شرکت در انتخاب رویه های حسابداری انعطاف پذیر است .( روش های گونا گون محاسبه استهلاک)  </a:t>
            </a:r>
          </a:p>
          <a:p>
            <a:pPr algn="just">
              <a:buFont typeface="Arial" charset="0"/>
            </a:pPr>
            <a:endParaRPr lang="fa-IR" sz="2400" dirty="0">
              <a:solidFill>
                <a:schemeClr val="tx1"/>
              </a:solidFill>
              <a:cs typeface="B Nazanin" panose="00000400000000000000" pitchFamily="2" charset="-78"/>
            </a:endParaRPr>
          </a:p>
          <a:p>
            <a:pPr algn="just">
              <a:buFont typeface="Arial" charset="0"/>
            </a:pPr>
            <a:endParaRPr lang="en-US" sz="2400" dirty="0">
              <a:solidFill>
                <a:schemeClr val="tx1"/>
              </a:solidFill>
              <a:cs typeface="B Nazanin" panose="00000400000000000000" pitchFamily="2" charset="-78"/>
            </a:endParaRPr>
          </a:p>
        </p:txBody>
      </p:sp>
      <p:sp>
        <p:nvSpPr>
          <p:cNvPr id="2" name="Rectangle 1"/>
          <p:cNvSpPr/>
          <p:nvPr/>
        </p:nvSpPr>
        <p:spPr>
          <a:xfrm>
            <a:off x="5051585" y="404664"/>
            <a:ext cx="2196435" cy="830997"/>
          </a:xfrm>
          <a:prstGeom prst="rect">
            <a:avLst/>
          </a:prstGeom>
        </p:spPr>
        <p:txBody>
          <a:bodyPr wrap="none">
            <a:spAutoFit/>
          </a:bodyPr>
          <a:lstStyle/>
          <a:p>
            <a:pPr algn="r" rtl="1">
              <a:lnSpc>
                <a:spcPct val="150000"/>
              </a:lnSpc>
              <a:buFont typeface="Arial" charset="0"/>
              <a:buNone/>
            </a:pPr>
            <a:r>
              <a:rPr lang="fa-IR" sz="3200" b="1" dirty="0">
                <a:solidFill>
                  <a:schemeClr val="accent1">
                    <a:lumMod val="20000"/>
                    <a:lumOff val="80000"/>
                  </a:schemeClr>
                </a:solidFill>
                <a:effectLst>
                  <a:outerShdw blurRad="38100" dist="38100" dir="2700000" algn="tl">
                    <a:srgbClr val="000000">
                      <a:alpha val="43137"/>
                    </a:srgbClr>
                  </a:outerShdw>
                </a:effectLst>
                <a:cs typeface="B Nazanin" panose="00000400000000000000" pitchFamily="2" charset="-78"/>
              </a:rPr>
              <a:t>2. یکنواختی : </a:t>
            </a: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71600" y="1340768"/>
            <a:ext cx="7128792" cy="4195481"/>
          </a:xfrm>
        </p:spPr>
        <p:txBody>
          <a:bodyPr vert="horz" lIns="91440" tIns="45720" rIns="91440" bIns="45720" rtlCol="0" anchor="t">
            <a:normAutofit/>
          </a:bodyPr>
          <a:lstStyle/>
          <a:p>
            <a:pPr marL="0" indent="0" algn="just">
              <a:lnSpc>
                <a:spcPct val="150000"/>
              </a:lnSpc>
              <a:buFont typeface="Arial" charset="0"/>
              <a:buNone/>
            </a:pPr>
            <a:r>
              <a:rPr lang="fa-IR" sz="2400" b="1" cap="all" dirty="0">
                <a:solidFill>
                  <a:schemeClr val="accent1">
                    <a:lumMod val="20000"/>
                    <a:lumOff val="80000"/>
                  </a:schemeClr>
                </a:solidFill>
                <a:cs typeface="B Nazanin" panose="00000400000000000000" pitchFamily="2" charset="-78"/>
              </a:rPr>
              <a:t>اعتقاد طرفداران یکنواختی: </a:t>
            </a:r>
          </a:p>
          <a:p>
            <a:pPr algn="just">
              <a:lnSpc>
                <a:spcPct val="150000"/>
              </a:lnSpc>
              <a:buFont typeface="Arial" panose="020B0604020202020204" pitchFamily="34" charset="0"/>
              <a:buChar char="•"/>
            </a:pPr>
            <a:r>
              <a:rPr lang="fa-IR" sz="2400" cap="all" dirty="0">
                <a:cs typeface="B Nazanin" panose="00000400000000000000" pitchFamily="2" charset="-78"/>
              </a:rPr>
              <a:t> کاربرد رویه های مختلف حسابداری̨  قابلیت مقایسه را کاهش میدهد.  </a:t>
            </a:r>
          </a:p>
          <a:p>
            <a:pPr algn="just">
              <a:lnSpc>
                <a:spcPct val="150000"/>
              </a:lnSpc>
              <a:buFont typeface="Arial" panose="020B0604020202020204" pitchFamily="34" charset="0"/>
              <a:buChar char="•"/>
            </a:pPr>
            <a:r>
              <a:rPr lang="fa-IR" sz="2400" cap="all" dirty="0">
                <a:cs typeface="B Nazanin" panose="00000400000000000000" pitchFamily="2" charset="-78"/>
              </a:rPr>
              <a:t> آزادی مدیریت در انتخاب روش های حسابداری باعث دستکاری اطلاعات گزارشی میشود. </a:t>
            </a:r>
          </a:p>
          <a:p>
            <a:pPr algn="just">
              <a:lnSpc>
                <a:spcPct val="150000"/>
              </a:lnSpc>
              <a:buFont typeface="Arial" panose="020B0604020202020204" pitchFamily="34" charset="0"/>
              <a:buChar char="•"/>
            </a:pPr>
            <a:r>
              <a:rPr lang="fa-IR" sz="2400" cap="all" dirty="0">
                <a:cs typeface="B Nazanin" panose="00000400000000000000" pitchFamily="2" charset="-78"/>
              </a:rPr>
              <a:t> وجود یکنواختی باعث افزایش اعتماد به گزارشگری مالی میشود.</a:t>
            </a:r>
            <a:r>
              <a:rPr lang="en-US" sz="2400" cap="all" dirty="0">
                <a:cs typeface="B Nazanin" panose="00000400000000000000" pitchFamily="2" charset="-78"/>
              </a:rPr>
              <a:t> </a:t>
            </a:r>
          </a:p>
          <a:p>
            <a:pPr marL="0" indent="0" algn="just">
              <a:lnSpc>
                <a:spcPct val="150000"/>
              </a:lnSpc>
              <a:buFont typeface="Arial" charset="0"/>
              <a:buNone/>
            </a:pPr>
            <a:endParaRPr lang="fa-IR" sz="2400" cap="all" dirty="0">
              <a:cs typeface="B Nazanin" panose="00000400000000000000" pitchFamily="2"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4581128"/>
            <a:ext cx="2304256" cy="1957684"/>
          </a:xfrm>
          <a:prstGeom prst="ellipse">
            <a:avLst/>
          </a:prstGeom>
          <a:ln>
            <a:noFill/>
          </a:ln>
          <a:effectLst>
            <a:glow rad="139700">
              <a:schemeClr val="accent5">
                <a:satMod val="175000"/>
                <a:alpha val="40000"/>
              </a:schemeClr>
            </a:glow>
            <a:reflection blurRad="6350" stA="50000" endA="300" endPos="55500" dist="50800" dir="5400000" sy="-100000" algn="bl" rotWithShape="0"/>
            <a:softEdge rad="112500"/>
          </a:effectLst>
        </p:spPr>
      </p:pic>
    </p:spTree>
    <p:extLst>
      <p:ext uri="{BB962C8B-B14F-4D97-AF65-F5344CB8AC3E}">
        <p14:creationId xmlns:p14="http://schemas.microsoft.com/office/powerpoint/2010/main" val="1636162147"/>
      </p:ext>
    </p:extLst>
  </p:cSld>
  <p:clrMapOvr>
    <a:masterClrMapping/>
  </p:clrMapOvr>
  <p:transition spd="slow">
    <p:wheel/>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ubtitle 2"/>
          <p:cNvSpPr>
            <a:spLocks noGrp="1"/>
          </p:cNvSpPr>
          <p:nvPr>
            <p:ph type="subTitle" idx="1"/>
          </p:nvPr>
        </p:nvSpPr>
        <p:spPr>
          <a:xfrm>
            <a:off x="539750" y="1052736"/>
            <a:ext cx="8064500" cy="5472607"/>
          </a:xfrm>
        </p:spPr>
        <p:txBody>
          <a:bodyPr vert="horz" lIns="91440" tIns="45720" rIns="91440" bIns="45720" rtlCol="0" anchor="t">
            <a:normAutofit/>
          </a:bodyPr>
          <a:lstStyle/>
          <a:p>
            <a:pPr algn="just">
              <a:lnSpc>
                <a:spcPct val="150000"/>
              </a:lnSpc>
              <a:buFont typeface="Arial" charset="0"/>
            </a:pPr>
            <a:r>
              <a:rPr lang="fa-IR" sz="2400" b="1" dirty="0">
                <a:solidFill>
                  <a:schemeClr val="tx1"/>
                </a:solidFill>
                <a:cs typeface="B Nazanin" panose="00000400000000000000" pitchFamily="2" charset="-78"/>
              </a:rPr>
              <a:t>طرفداران انعطاف پذیری معتقدند: </a:t>
            </a:r>
          </a:p>
          <a:p>
            <a:pPr marL="342900" indent="-342900" algn="just">
              <a:lnSpc>
                <a:spcPct val="150000"/>
              </a:lnSpc>
              <a:buFont typeface="Arial" panose="020B0604020202020204" pitchFamily="34" charset="0"/>
              <a:buChar char="•"/>
            </a:pPr>
            <a:r>
              <a:rPr lang="fa-IR" sz="2400" dirty="0">
                <a:solidFill>
                  <a:schemeClr val="tx1"/>
                </a:solidFill>
                <a:cs typeface="B Nazanin" panose="00000400000000000000" pitchFamily="2" charset="-78"/>
              </a:rPr>
              <a:t>کاربرد روش های مشابه باعث نادیده گرفتن تفاوت های مهم در حالات های گوناگون میشود. </a:t>
            </a:r>
          </a:p>
          <a:p>
            <a:pPr marL="342900" indent="-342900" algn="just">
              <a:lnSpc>
                <a:spcPct val="150000"/>
              </a:lnSpc>
              <a:buFont typeface="Arial" panose="020B0604020202020204" pitchFamily="34" charset="0"/>
              <a:buChar char="•"/>
            </a:pPr>
            <a:r>
              <a:rPr lang="fa-IR" sz="2400" dirty="0">
                <a:solidFill>
                  <a:schemeClr val="tx1"/>
                </a:solidFill>
                <a:cs typeface="B Nazanin" panose="00000400000000000000" pitchFamily="2" charset="-78"/>
              </a:rPr>
              <a:t>اعمال هرچه بیشتر یکنواختی و نادیده گرفتن تفاوت ها ̨ قابلیت مقایسه صورت های مالی را کاهش میدهد. </a:t>
            </a:r>
          </a:p>
          <a:p>
            <a:pPr marL="342900" indent="-342900" algn="just">
              <a:lnSpc>
                <a:spcPct val="150000"/>
              </a:lnSpc>
              <a:buFont typeface="Arial" panose="020B0604020202020204" pitchFamily="34" charset="0"/>
              <a:buChar char="•"/>
            </a:pPr>
            <a:r>
              <a:rPr lang="fa-IR" sz="2400" dirty="0">
                <a:solidFill>
                  <a:schemeClr val="tx1"/>
                </a:solidFill>
                <a:cs typeface="B Nazanin" panose="00000400000000000000" pitchFamily="2" charset="-78"/>
              </a:rPr>
              <a:t>عدم انعطاف در قرار دادهای نمایندگی منجربه افزایش هزینه های نمایندگی میشود.  </a:t>
            </a:r>
          </a:p>
          <a:p>
            <a:pPr algn="just">
              <a:lnSpc>
                <a:spcPct val="150000"/>
              </a:lnSpc>
              <a:buFont typeface="Arial" charset="0"/>
            </a:pPr>
            <a:endParaRPr lang="en-US" sz="2400" dirty="0">
              <a:solidFill>
                <a:schemeClr val="tx1"/>
              </a:solidFill>
              <a:cs typeface="B Nazanin" panose="00000400000000000000" pitchFamily="2" charset="-78"/>
            </a:endParaRPr>
          </a:p>
          <a:p>
            <a:pPr algn="just">
              <a:lnSpc>
                <a:spcPct val="150000"/>
              </a:lnSpc>
              <a:buFont typeface="Arial" charset="0"/>
            </a:pPr>
            <a:endParaRPr lang="en-US" sz="2400" dirty="0">
              <a:solidFill>
                <a:schemeClr val="tx1"/>
              </a:solidFill>
              <a:cs typeface="B Nazanin" panose="00000400000000000000" pitchFamily="2" charset="-78"/>
            </a:endParaRP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9458">
                                            <p:txEl>
                                              <p:pRg st="0" end="0"/>
                                            </p:txEl>
                                          </p:spTgt>
                                        </p:tgtEl>
                                        <p:attrNameLst>
                                          <p:attrName>style.visibility</p:attrName>
                                        </p:attrNameLst>
                                      </p:cBhvr>
                                      <p:to>
                                        <p:strVal val="visible"/>
                                      </p:to>
                                    </p:set>
                                    <p:animEffect transition="in" filter="box(in)">
                                      <p:cBhvr>
                                        <p:cTn id="7" dur="3000"/>
                                        <p:tgtEl>
                                          <p:spTgt spid="1945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7775" y="452718"/>
            <a:ext cx="2132315" cy="830997"/>
          </a:xfrm>
        </p:spPr>
        <p:txBody>
          <a:bodyPr wrap="none">
            <a:spAutoFit/>
          </a:bodyPr>
          <a:lstStyle/>
          <a:p>
            <a:pPr algn="r" fontAlgn="base">
              <a:lnSpc>
                <a:spcPct val="150000"/>
              </a:lnSpc>
              <a:spcAft>
                <a:spcPct val="0"/>
              </a:spcAft>
              <a:buFont typeface="Arial" charset="0"/>
            </a:pPr>
            <a:r>
              <a:rPr lang="fa-IR" sz="3200" b="1" dirty="0">
                <a:solidFill>
                  <a:schemeClr val="accent1">
                    <a:lumMod val="20000"/>
                    <a:lumOff val="80000"/>
                  </a:schemeClr>
                </a:solidFill>
                <a:effectLst>
                  <a:outerShdw blurRad="38100" dist="38100" dir="2700000" algn="tl">
                    <a:srgbClr val="000000">
                      <a:alpha val="43137"/>
                    </a:srgbClr>
                  </a:outerShdw>
                </a:effectLst>
                <a:latin typeface="Arial" charset="0"/>
                <a:ea typeface="+mn-ea"/>
                <a:cs typeface="B Nazanin" panose="00000400000000000000" pitchFamily="2" charset="-78"/>
              </a:rPr>
              <a:t>3. ثبات رویه :</a:t>
            </a:r>
          </a:p>
        </p:txBody>
      </p:sp>
      <p:sp>
        <p:nvSpPr>
          <p:cNvPr id="3" name="Content Placeholder 2"/>
          <p:cNvSpPr>
            <a:spLocks noGrp="1"/>
          </p:cNvSpPr>
          <p:nvPr>
            <p:ph idx="1"/>
          </p:nvPr>
        </p:nvSpPr>
        <p:spPr>
          <a:xfrm>
            <a:off x="539552" y="2052925"/>
            <a:ext cx="8064896" cy="4195481"/>
          </a:xfrm>
        </p:spPr>
        <p:txBody>
          <a:bodyPr vert="horz" lIns="91440" tIns="45720" rIns="91440" bIns="45720" rtlCol="0" anchor="t">
            <a:normAutofit/>
          </a:bodyPr>
          <a:lstStyle/>
          <a:p>
            <a:pPr marL="0" indent="0" algn="just">
              <a:lnSpc>
                <a:spcPct val="150000"/>
              </a:lnSpc>
              <a:buFont typeface="Arial" charset="0"/>
              <a:buNone/>
            </a:pPr>
            <a:r>
              <a:rPr lang="fa-IR" sz="2400" cap="all" dirty="0" smtClean="0">
                <a:cs typeface="B Nazanin" panose="00000400000000000000" pitchFamily="2" charset="-78"/>
              </a:rPr>
              <a:t>استفاده </a:t>
            </a:r>
            <a:r>
              <a:rPr lang="fa-IR" sz="2400" cap="all" dirty="0">
                <a:cs typeface="B Nazanin" panose="00000400000000000000" pitchFamily="2" charset="-78"/>
              </a:rPr>
              <a:t>از روش های حسابداری مشابه توسط یک شرکت در دوره های زمانی متوالی اشاره دارد .  </a:t>
            </a:r>
            <a:endParaRPr lang="fa-IR" sz="2400" cap="all" dirty="0" smtClean="0">
              <a:cs typeface="B Nazanin" panose="00000400000000000000" pitchFamily="2" charset="-78"/>
            </a:endParaRPr>
          </a:p>
          <a:p>
            <a:pPr marL="0" indent="0" algn="just">
              <a:lnSpc>
                <a:spcPct val="150000"/>
              </a:lnSpc>
              <a:buFont typeface="Arial" charset="0"/>
              <a:buNone/>
            </a:pPr>
            <a:r>
              <a:rPr lang="fa-IR" sz="2400" cap="all" dirty="0" smtClean="0">
                <a:cs typeface="B Nazanin" panose="00000400000000000000" pitchFamily="2" charset="-78"/>
              </a:rPr>
              <a:t> </a:t>
            </a:r>
            <a:r>
              <a:rPr lang="fa-IR" sz="2400" cap="all" dirty="0">
                <a:cs typeface="B Nazanin" panose="00000400000000000000" pitchFamily="2" charset="-78"/>
              </a:rPr>
              <a:t>این رویه زمانی که پیش بینی ها بر پایه صورت های مالی بیش از یک دوره زمانی باشد  ضروری است.  و در واقع شکل گسترده تری از یکنواختی است.</a:t>
            </a:r>
            <a:r>
              <a:rPr lang="en-US" sz="2400" cap="all" dirty="0">
                <a:cs typeface="B Nazanin" panose="00000400000000000000" pitchFamily="2" charset="-78"/>
              </a:rPr>
              <a:t>     </a:t>
            </a:r>
          </a:p>
          <a:p>
            <a:pPr marL="0" indent="0" algn="just">
              <a:lnSpc>
                <a:spcPct val="150000"/>
              </a:lnSpc>
              <a:buFont typeface="Arial" charset="0"/>
              <a:buNone/>
            </a:pPr>
            <a:r>
              <a:rPr lang="en-US" sz="2400" cap="all" dirty="0" smtClean="0">
                <a:cs typeface="B Nazanin" panose="00000400000000000000" pitchFamily="2" charset="-78"/>
              </a:rPr>
              <a:t> </a:t>
            </a:r>
            <a:endParaRPr lang="fa-IR" sz="2400" cap="all" dirty="0">
              <a:cs typeface="B Nazanin" panose="00000400000000000000" pitchFamily="2" charset="-78"/>
            </a:endParaRPr>
          </a:p>
        </p:txBody>
      </p:sp>
      <p:pic>
        <p:nvPicPr>
          <p:cNvPr id="4" name="Picture 3"/>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660232" y="4581128"/>
            <a:ext cx="2206771" cy="2102521"/>
          </a:xfrm>
          <a:prstGeom prst="ellipse">
            <a:avLst/>
          </a:prstGeom>
          <a:ln>
            <a:noFill/>
          </a:ln>
          <a:effectLst>
            <a:softEdge rad="112500"/>
          </a:effectLst>
        </p:spPr>
      </p:pic>
    </p:spTree>
    <p:extLst>
      <p:ext uri="{BB962C8B-B14F-4D97-AF65-F5344CB8AC3E}">
        <p14:creationId xmlns:p14="http://schemas.microsoft.com/office/powerpoint/2010/main" val="2251669914"/>
      </p:ext>
    </p:extLst>
  </p:cSld>
  <p:clrMapOvr>
    <a:masterClrMapping/>
  </p:clrMapOvr>
  <p:transition spd="slow">
    <p:wheel/>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ubtitle 2"/>
          <p:cNvSpPr>
            <a:spLocks noGrp="1"/>
          </p:cNvSpPr>
          <p:nvPr>
            <p:ph type="subTitle" idx="1"/>
          </p:nvPr>
        </p:nvSpPr>
        <p:spPr>
          <a:xfrm>
            <a:off x="683568" y="908720"/>
            <a:ext cx="7921625" cy="4896966"/>
          </a:xfrm>
        </p:spPr>
        <p:txBody>
          <a:bodyPr vert="horz" lIns="91440" tIns="45720" rIns="91440" bIns="45720" rtlCol="0" anchor="t">
            <a:normAutofit fontScale="92500"/>
          </a:bodyPr>
          <a:lstStyle/>
          <a:p>
            <a:pPr algn="ctr">
              <a:lnSpc>
                <a:spcPct val="150000"/>
              </a:lnSpc>
            </a:pPr>
            <a:r>
              <a:rPr lang="fa-IR" sz="2600" b="1" dirty="0">
                <a:solidFill>
                  <a:schemeClr val="accent1">
                    <a:lumMod val="20000"/>
                    <a:lumOff val="80000"/>
                  </a:schemeClr>
                </a:solidFill>
                <a:cs typeface="B Nazanin" panose="00000400000000000000" pitchFamily="2" charset="-78"/>
              </a:rPr>
              <a:t>برداشت های نادرست درباره اصول حسابداری :  </a:t>
            </a:r>
          </a:p>
          <a:p>
            <a:pPr algn="just">
              <a:lnSpc>
                <a:spcPct val="150000"/>
              </a:lnSpc>
            </a:pPr>
            <a:r>
              <a:rPr lang="fa-IR" sz="2400" dirty="0">
                <a:solidFill>
                  <a:schemeClr val="tx1"/>
                </a:solidFill>
                <a:cs typeface="B Nazanin" panose="00000400000000000000" pitchFamily="2" charset="-78"/>
              </a:rPr>
              <a:t>حسابداری به عنوان یک پدیده اجتماعی با امور انسانی و شرایط طبیعی سر و کار دارد . در نتیجه ارائه تعریفی یکپارچه از اصول عمومی پذیرفته شده حسابداری بسیار مشکل است .  </a:t>
            </a:r>
            <a:endParaRPr lang="fa-IR" sz="2400" dirty="0">
              <a:solidFill>
                <a:schemeClr val="tx1"/>
              </a:solidFill>
              <a:cs typeface="B Nazanin" panose="00000400000000000000" pitchFamily="2" charset="-78"/>
            </a:endParaRPr>
          </a:p>
          <a:p>
            <a:pPr algn="just">
              <a:lnSpc>
                <a:spcPct val="150000"/>
              </a:lnSpc>
              <a:buFont typeface="Arial" charset="0"/>
            </a:pPr>
            <a:r>
              <a:rPr lang="fa-IR" sz="2400" dirty="0" smtClean="0">
                <a:solidFill>
                  <a:schemeClr val="tx1"/>
                </a:solidFill>
                <a:cs typeface="B Nazanin" panose="00000400000000000000" pitchFamily="2" charset="-78"/>
              </a:rPr>
              <a:t>هدف </a:t>
            </a:r>
            <a:r>
              <a:rPr lang="fa-IR" sz="2400" dirty="0">
                <a:solidFill>
                  <a:schemeClr val="tx1"/>
                </a:solidFill>
                <a:cs typeface="B Nazanin" panose="00000400000000000000" pitchFamily="2" charset="-78"/>
              </a:rPr>
              <a:t>از بیان این مطلب̨  تاکید بر این موضوع است که  اصول حسابداری چیزی جز مجموعه ای از  رویه های عمل نمیباشد که به عنوان یک راهنما در اختیار حسابداران قرار گرفته اند. </a:t>
            </a:r>
            <a:r>
              <a:rPr lang="fa-IR" sz="2400" dirty="0">
                <a:solidFill>
                  <a:schemeClr val="tx1"/>
                </a:solidFill>
                <a:cs typeface="B Nazanin" panose="00000400000000000000" pitchFamily="2" charset="-78"/>
              </a:rPr>
              <a:t>میتوان به اصول حسابداری به عنوان یک ابزار نزد حسابداران  نگریست. ابزاری که ممکن است در گذر زمان و جاهت خود را از دست داده و ابزار جدیدی جایگزین آن شود. </a:t>
            </a:r>
          </a:p>
          <a:p>
            <a:pPr algn="just">
              <a:lnSpc>
                <a:spcPct val="150000"/>
              </a:lnSpc>
              <a:buFont typeface="Arial" charset="0"/>
            </a:pPr>
            <a:endParaRPr lang="fa-IR" sz="2400" dirty="0">
              <a:solidFill>
                <a:schemeClr val="tx1"/>
              </a:solidFill>
              <a:cs typeface="B Nazanin" panose="00000400000000000000" pitchFamily="2" charset="-78"/>
            </a:endParaRP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95536" y="1556792"/>
            <a:ext cx="8352928" cy="4824363"/>
          </a:xfrm>
        </p:spPr>
        <p:txBody>
          <a:bodyPr>
            <a:normAutofit/>
          </a:bodyPr>
          <a:lstStyle/>
          <a:p>
            <a:pPr algn="just" rtl="1" eaLnBrk="1" hangingPunct="1">
              <a:lnSpc>
                <a:spcPct val="150000"/>
              </a:lnSpc>
              <a:buFont typeface="Arial" charset="0"/>
              <a:buNone/>
            </a:pPr>
            <a:r>
              <a:rPr lang="fa-IR" sz="2400" b="0" dirty="0" smtClean="0">
                <a:solidFill>
                  <a:schemeClr val="tx1"/>
                </a:solidFill>
                <a:cs typeface="B Nazanin" panose="00000400000000000000" pitchFamily="2" charset="-78"/>
              </a:rPr>
              <a:t>اولین </a:t>
            </a:r>
            <a:r>
              <a:rPr lang="fa-IR" sz="2400" b="0" dirty="0" smtClean="0">
                <a:solidFill>
                  <a:schemeClr val="tx1"/>
                </a:solidFill>
                <a:cs typeface="B Nazanin" panose="00000400000000000000" pitchFamily="2" charset="-78"/>
              </a:rPr>
              <a:t>نهادی که تاثیرزیادی در زمینه ایجاد یک چارچوب تئوریک برای حسابداری داشت  ̨ </a:t>
            </a:r>
            <a:r>
              <a:rPr lang="fa-IR" sz="2800" b="1" dirty="0" smtClean="0">
                <a:solidFill>
                  <a:schemeClr val="accent1">
                    <a:lumMod val="20000"/>
                    <a:lumOff val="80000"/>
                  </a:schemeClr>
                </a:solidFill>
                <a:cs typeface="B Nazanin" panose="00000400000000000000" pitchFamily="2" charset="-78"/>
              </a:rPr>
              <a:t>هیات اصول حسابداری</a:t>
            </a:r>
            <a:r>
              <a:rPr lang="fa-IR" sz="2400" dirty="0" smtClean="0">
                <a:solidFill>
                  <a:schemeClr val="tx1"/>
                </a:solidFill>
                <a:cs typeface="B Nazanin" panose="00000400000000000000" pitchFamily="2" charset="-78"/>
              </a:rPr>
              <a:t> </a:t>
            </a:r>
            <a:r>
              <a:rPr lang="fa-IR" sz="2400" b="0" dirty="0" smtClean="0">
                <a:solidFill>
                  <a:schemeClr val="tx1"/>
                </a:solidFill>
                <a:cs typeface="B Nazanin" panose="00000400000000000000" pitchFamily="2" charset="-78"/>
              </a:rPr>
              <a:t>بود که اقدام به برگزیدن رویکردی نمود که رویکرد بدیهیات و اصول نام گرفت.</a:t>
            </a:r>
          </a:p>
          <a:p>
            <a:pPr algn="just" rtl="1" eaLnBrk="1" hangingPunct="1">
              <a:lnSpc>
                <a:spcPct val="150000"/>
              </a:lnSpc>
              <a:buFont typeface="Arial" charset="0"/>
              <a:buNone/>
            </a:pPr>
            <a:r>
              <a:rPr lang="fa-IR" sz="2400" b="0" dirty="0" smtClean="0">
                <a:solidFill>
                  <a:schemeClr val="tx1"/>
                </a:solidFill>
                <a:cs typeface="B Nazanin" panose="00000400000000000000" pitchFamily="2" charset="-78"/>
              </a:rPr>
              <a:t>بعدها نیزتوسط نهادهای دانشگاهی و حرفه ای و قانون گذار رویکردی تحت عنوان </a:t>
            </a:r>
            <a:r>
              <a:rPr lang="fa-IR" sz="2400" dirty="0" smtClean="0">
                <a:solidFill>
                  <a:schemeClr val="tx1"/>
                </a:solidFill>
                <a:cs typeface="B Nazanin" panose="00000400000000000000" pitchFamily="2" charset="-78"/>
              </a:rPr>
              <a:t>اهداف </a:t>
            </a:r>
            <a:r>
              <a:rPr lang="fa-IR" sz="2400" dirty="0" smtClean="0">
                <a:solidFill>
                  <a:schemeClr val="tx1"/>
                </a:solidFill>
                <a:cs typeface="B Nazanin" panose="00000400000000000000" pitchFamily="2" charset="-78"/>
              </a:rPr>
              <a:t>استانداردها </a:t>
            </a:r>
            <a:r>
              <a:rPr lang="fa-IR" sz="2400" dirty="0" smtClean="0">
                <a:solidFill>
                  <a:schemeClr val="tx1"/>
                </a:solidFill>
                <a:cs typeface="B Nazanin" panose="00000400000000000000" pitchFamily="2" charset="-78"/>
              </a:rPr>
              <a:t>پدید </a:t>
            </a:r>
            <a:r>
              <a:rPr lang="fa-IR" sz="2400" b="0" dirty="0" smtClean="0">
                <a:solidFill>
                  <a:schemeClr val="tx1"/>
                </a:solidFill>
                <a:cs typeface="B Nazanin" panose="00000400000000000000" pitchFamily="2" charset="-78"/>
              </a:rPr>
              <a:t>آمد.</a:t>
            </a:r>
          </a:p>
          <a:p>
            <a:pPr algn="just" rtl="1" eaLnBrk="1" hangingPunct="1">
              <a:lnSpc>
                <a:spcPct val="150000"/>
              </a:lnSpc>
              <a:buFont typeface="Arial" charset="0"/>
              <a:buNone/>
            </a:pPr>
            <a:endParaRPr lang="fa-IR" sz="2400" b="0" dirty="0" smtClean="0">
              <a:solidFill>
                <a:schemeClr val="tx1"/>
              </a:solidFill>
              <a:cs typeface="B Nazanin" panose="00000400000000000000" pitchFamily="2" charset="-78"/>
            </a:endParaRPr>
          </a:p>
          <a:p>
            <a:pPr algn="just" eaLnBrk="1" hangingPunct="1">
              <a:lnSpc>
                <a:spcPct val="150000"/>
              </a:lnSpc>
            </a:pPr>
            <a:endParaRPr lang="fa-IR" sz="2400" dirty="0" smtClean="0">
              <a:solidFill>
                <a:schemeClr val="tx1"/>
              </a:solidFill>
              <a:cs typeface="B Nazanin" panose="00000400000000000000" pitchFamily="2" charset="-78"/>
            </a:endParaRPr>
          </a:p>
          <a:p>
            <a:pPr algn="just" rtl="1" eaLnBrk="1" hangingPunct="1">
              <a:lnSpc>
                <a:spcPct val="150000"/>
              </a:lnSpc>
              <a:buFont typeface="Arial" charset="0"/>
              <a:buNone/>
            </a:pPr>
            <a:endParaRPr lang="en-US" sz="2400" dirty="0" smtClean="0">
              <a:solidFill>
                <a:schemeClr val="tx1"/>
              </a:solidFill>
              <a:cs typeface="B Nazanin" panose="00000400000000000000" pitchFamily="2" charset="-78"/>
            </a:endParaRPr>
          </a:p>
        </p:txBody>
      </p:sp>
      <p:sp>
        <p:nvSpPr>
          <p:cNvPr id="2" name="Rectangle 1"/>
          <p:cNvSpPr/>
          <p:nvPr/>
        </p:nvSpPr>
        <p:spPr>
          <a:xfrm>
            <a:off x="6516216" y="307975"/>
            <a:ext cx="1132041" cy="769441"/>
          </a:xfrm>
          <a:prstGeom prst="rect">
            <a:avLst/>
          </a:prstGeom>
        </p:spPr>
        <p:txBody>
          <a:bodyPr wrap="none">
            <a:spAutoFit/>
          </a:bodyPr>
          <a:lstStyle/>
          <a:p>
            <a:pPr algn="r" rtl="1" eaLnBrk="1" hangingPunct="1">
              <a:lnSpc>
                <a:spcPct val="150000"/>
              </a:lnSpc>
              <a:buFont typeface="Arial" charset="0"/>
              <a:buNone/>
            </a:pPr>
            <a:r>
              <a:rPr lang="fa-IR" sz="3200" b="1" dirty="0">
                <a:solidFill>
                  <a:schemeClr val="accent1">
                    <a:lumMod val="20000"/>
                    <a:lumOff val="80000"/>
                  </a:schemeClr>
                </a:solidFill>
                <a:effectLst>
                  <a:outerShdw blurRad="38100" dist="38100" dir="2700000" algn="tl">
                    <a:srgbClr val="000000">
                      <a:alpha val="43137"/>
                    </a:srgbClr>
                  </a:outerShdw>
                </a:effectLst>
                <a:cs typeface="B Nazanin" panose="00000400000000000000" pitchFamily="2" charset="-78"/>
              </a:rPr>
              <a:t>مقدمه:</a:t>
            </a:r>
          </a:p>
        </p:txBody>
      </p:sp>
    </p:spTree>
  </p:cSld>
  <p:clrMapOvr>
    <a:masterClrMapping/>
  </p:clrMapOvr>
  <p:transition spd="slow">
    <p:randomBar dir="ver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6861" y="452718"/>
            <a:ext cx="6643229" cy="1569660"/>
          </a:xfrm>
        </p:spPr>
        <p:txBody>
          <a:bodyPr wrap="none">
            <a:spAutoFit/>
          </a:bodyPr>
          <a:lstStyle/>
          <a:p>
            <a:pPr algn="r" fontAlgn="base">
              <a:lnSpc>
                <a:spcPct val="150000"/>
              </a:lnSpc>
              <a:spcAft>
                <a:spcPct val="0"/>
              </a:spcAft>
              <a:buFont typeface="Arial" charset="0"/>
            </a:pPr>
            <a:r>
              <a:rPr lang="fa-IR" sz="3200" b="1" dirty="0">
                <a:solidFill>
                  <a:schemeClr val="accent1">
                    <a:lumMod val="20000"/>
                    <a:lumOff val="80000"/>
                  </a:schemeClr>
                </a:solidFill>
                <a:effectLst>
                  <a:outerShdw blurRad="38100" dist="38100" dir="2700000" algn="tl">
                    <a:srgbClr val="000000">
                      <a:alpha val="43137"/>
                    </a:srgbClr>
                  </a:outerShdw>
                </a:effectLst>
                <a:latin typeface="Arial" charset="0"/>
                <a:ea typeface="+mn-ea"/>
                <a:cs typeface="B Nazanin" panose="00000400000000000000" pitchFamily="2" charset="-78"/>
              </a:rPr>
              <a:t>حرکت به سمت رویکرد اهداف – استانداردها : </a:t>
            </a:r>
            <a:br>
              <a:rPr lang="fa-IR" sz="3200" b="1" dirty="0">
                <a:solidFill>
                  <a:schemeClr val="accent1">
                    <a:lumMod val="20000"/>
                    <a:lumOff val="80000"/>
                  </a:schemeClr>
                </a:solidFill>
                <a:effectLst>
                  <a:outerShdw blurRad="38100" dist="38100" dir="2700000" algn="tl">
                    <a:srgbClr val="000000">
                      <a:alpha val="43137"/>
                    </a:srgbClr>
                  </a:outerShdw>
                </a:effectLst>
                <a:latin typeface="Arial" charset="0"/>
                <a:ea typeface="+mn-ea"/>
                <a:cs typeface="B Nazanin" panose="00000400000000000000" pitchFamily="2" charset="-78"/>
              </a:rPr>
            </a:br>
            <a:endParaRPr lang="fa-IR" sz="3200" b="1" dirty="0">
              <a:solidFill>
                <a:schemeClr val="accent1">
                  <a:lumMod val="20000"/>
                  <a:lumOff val="80000"/>
                </a:schemeClr>
              </a:solidFill>
              <a:effectLst>
                <a:outerShdw blurRad="38100" dist="38100" dir="2700000" algn="tl">
                  <a:srgbClr val="000000">
                    <a:alpha val="43137"/>
                  </a:srgbClr>
                </a:outerShdw>
              </a:effectLst>
              <a:latin typeface="Arial" charset="0"/>
              <a:ea typeface="+mn-ea"/>
              <a:cs typeface="B Nazanin" panose="00000400000000000000" pitchFamily="2" charset="-78"/>
            </a:endParaRPr>
          </a:p>
        </p:txBody>
      </p:sp>
      <p:sp>
        <p:nvSpPr>
          <p:cNvPr id="3" name="Content Placeholder 2"/>
          <p:cNvSpPr>
            <a:spLocks noGrp="1"/>
          </p:cNvSpPr>
          <p:nvPr>
            <p:ph idx="1"/>
          </p:nvPr>
        </p:nvSpPr>
        <p:spPr>
          <a:xfrm>
            <a:off x="467544" y="2052925"/>
            <a:ext cx="7776864" cy="4195481"/>
          </a:xfrm>
        </p:spPr>
        <p:txBody>
          <a:bodyPr vert="horz" lIns="91440" tIns="45720" rIns="91440" bIns="45720" rtlCol="0" anchor="t">
            <a:normAutofit/>
          </a:bodyPr>
          <a:lstStyle/>
          <a:p>
            <a:pPr marL="0" indent="0" algn="just">
              <a:lnSpc>
                <a:spcPct val="150000"/>
              </a:lnSpc>
              <a:buFont typeface="Arial" charset="0"/>
              <a:buNone/>
            </a:pPr>
            <a:r>
              <a:rPr lang="fa-IR" sz="2400" cap="all" dirty="0">
                <a:cs typeface="B Nazanin" panose="00000400000000000000" pitchFamily="2" charset="-78"/>
              </a:rPr>
              <a:t>اطلاعات حسابداری توسط افراد مختلفی مورد استفاده قرار میگیرد به نحوی که بدون توجه به نیازهای  اطلاعاتی این افراد ̨  رشته و حرفه حسابداری جایگاهی نخواهد داشت .  </a:t>
            </a:r>
          </a:p>
          <a:p>
            <a:pPr marL="0" indent="0" algn="just">
              <a:lnSpc>
                <a:spcPct val="150000"/>
              </a:lnSpc>
              <a:buFont typeface="Arial" charset="0"/>
              <a:buNone/>
            </a:pPr>
            <a:r>
              <a:rPr lang="fa-IR" sz="2400" cap="all" dirty="0">
                <a:solidFill>
                  <a:schemeClr val="accent1">
                    <a:lumMod val="20000"/>
                    <a:lumOff val="80000"/>
                  </a:schemeClr>
                </a:solidFill>
                <a:cs typeface="B Nazanin" panose="00000400000000000000" pitchFamily="2" charset="-78"/>
              </a:rPr>
              <a:t>ویلیام واتر </a:t>
            </a:r>
            <a:r>
              <a:rPr lang="fa-IR" sz="2400" cap="all" dirty="0">
                <a:cs typeface="B Nazanin" panose="00000400000000000000" pitchFamily="2" charset="-78"/>
              </a:rPr>
              <a:t>معتقد است حسابداری باید به جای مشخص کردن فرضیات بدیهی ̨ ابتدا اهداف صورت های مالی  را مشخص کند و سپس با توجه به اهداف نسبت به ساخت و ایجاد تئوری  گام  بردارد.  در نگاه وی تعیین اهداف صورت های مالی در وضع رویه های حسابداری از اهمیت فوق العاده ای برخوردار است .  </a:t>
            </a:r>
            <a:endParaRPr lang="en-US" sz="2400" cap="all" dirty="0">
              <a:cs typeface="B Nazanin" panose="00000400000000000000" pitchFamily="2" charset="-78"/>
            </a:endParaRPr>
          </a:p>
          <a:p>
            <a:pPr marL="0" indent="0" algn="just">
              <a:lnSpc>
                <a:spcPct val="150000"/>
              </a:lnSpc>
              <a:buFont typeface="Arial" charset="0"/>
              <a:buNone/>
            </a:pPr>
            <a:endParaRPr lang="fa-IR" sz="2400" cap="all" dirty="0">
              <a:cs typeface="B Nazanin" panose="00000400000000000000" pitchFamily="2" charset="-78"/>
            </a:endParaRPr>
          </a:p>
        </p:txBody>
      </p:sp>
    </p:spTree>
    <p:extLst>
      <p:ext uri="{BB962C8B-B14F-4D97-AF65-F5344CB8AC3E}">
        <p14:creationId xmlns:p14="http://schemas.microsoft.com/office/powerpoint/2010/main" val="953738375"/>
      </p:ext>
    </p:extLst>
  </p:cSld>
  <p:clrMapOvr>
    <a:masterClrMapping/>
  </p:clrMapOvr>
  <p:transition spd="slow">
    <p:wheel/>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ubtitle 2"/>
          <p:cNvSpPr>
            <a:spLocks noGrp="1"/>
          </p:cNvSpPr>
          <p:nvPr>
            <p:ph type="subTitle" idx="1"/>
          </p:nvPr>
        </p:nvSpPr>
        <p:spPr>
          <a:xfrm>
            <a:off x="611560" y="1196752"/>
            <a:ext cx="7921625" cy="5255841"/>
          </a:xfrm>
        </p:spPr>
        <p:txBody>
          <a:bodyPr vert="horz" lIns="91440" tIns="45720" rIns="91440" bIns="45720" rtlCol="0" anchor="t">
            <a:normAutofit/>
          </a:bodyPr>
          <a:lstStyle/>
          <a:p>
            <a:pPr marL="342900" indent="-342900" algn="just">
              <a:lnSpc>
                <a:spcPct val="150000"/>
              </a:lnSpc>
              <a:buFont typeface="Wingdings" panose="05000000000000000000" pitchFamily="2" charset="2"/>
              <a:buChar char="q"/>
            </a:pPr>
            <a:r>
              <a:rPr lang="fa-IR" sz="2400" dirty="0">
                <a:solidFill>
                  <a:schemeClr val="tx1"/>
                </a:solidFill>
                <a:cs typeface="B Nazanin" panose="00000400000000000000" pitchFamily="2" charset="-78"/>
              </a:rPr>
              <a:t>به طور کلی در وضع رویه های حسابداری باید نیازهای اطلاعاتی استفاده کنندگان از صورت های مالی ̨ پیامدهای اقتصادی و شرایط سیاسی ناشی از وضع رویه های حسابداری ̨  مد نظرقرار میگیرد. </a:t>
            </a:r>
          </a:p>
          <a:p>
            <a:pPr marL="342900" indent="-342900" algn="just">
              <a:lnSpc>
                <a:spcPct val="150000"/>
              </a:lnSpc>
              <a:buFont typeface="Wingdings" panose="05000000000000000000" pitchFamily="2" charset="2"/>
              <a:buChar char="q"/>
            </a:pPr>
            <a:r>
              <a:rPr lang="fa-IR" sz="2400" dirty="0">
                <a:solidFill>
                  <a:schemeClr val="tx1"/>
                </a:solidFill>
                <a:cs typeface="B Nazanin" panose="00000400000000000000" pitchFamily="2" charset="-78"/>
              </a:rPr>
              <a:t>مضاف بر اینکه حسابداری به عنوان یک دانش اجتماعی تلقی شده و تا حدودی به کارگیری روش های خاص علوم طبیعی برای این حوزه از دانش ̨  مناسب به نظر نمی رسد. باید به این موضوع دقت داشت که حسابداری مانند بسیاری از موضوعات مورد بررسی در علوم طبیعی ̨  ماهیتی ایستا نداشته ودر گذر زمان تغییر خواهد کرد. </a:t>
            </a: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3568" y="1484784"/>
            <a:ext cx="7776864" cy="4195481"/>
          </a:xfrm>
        </p:spPr>
        <p:txBody>
          <a:bodyPr>
            <a:normAutofit/>
          </a:bodyPr>
          <a:lstStyle/>
          <a:p>
            <a:pPr algn="just">
              <a:lnSpc>
                <a:spcPct val="150000"/>
              </a:lnSpc>
              <a:buFont typeface="Wingdings" panose="05000000000000000000" pitchFamily="2" charset="2"/>
              <a:buChar char="q"/>
            </a:pPr>
            <a:r>
              <a:rPr lang="fa-IR" sz="2400" dirty="0">
                <a:cs typeface="B Nazanin" panose="00000400000000000000" pitchFamily="2" charset="-78"/>
              </a:rPr>
              <a:t>حسابداری بر خلاف علوم طبیعی ̨ در بستر جامعه و در روابط اجتماعی شکل میگیرد و نیز وجود حسابداری و حسابداران در گروه وجود تقاضا برای حسابداری است . </a:t>
            </a:r>
          </a:p>
          <a:p>
            <a:pPr algn="just">
              <a:lnSpc>
                <a:spcPct val="150000"/>
              </a:lnSpc>
              <a:buFont typeface="Wingdings" panose="05000000000000000000" pitchFamily="2" charset="2"/>
              <a:buChar char="q"/>
            </a:pPr>
            <a:r>
              <a:rPr lang="fa-IR" sz="2400" dirty="0">
                <a:cs typeface="B Nazanin" panose="00000400000000000000" pitchFamily="2" charset="-78"/>
              </a:rPr>
              <a:t>به این ترتیب حسابداری یک خدمت تلقی میشود و بهتر است که نگرشی عملگرایانه در تدوین تئوری حسابداری به کار گرفت تا در آن نیازهای استفاده کنندگان لحاظ شود. که با توجه به این موضوع  بیانیه ها در امریکا مطرح گردید.</a:t>
            </a:r>
            <a:endParaRPr lang="en-US" sz="2400" dirty="0">
              <a:cs typeface="B Nazanin" panose="00000400000000000000" pitchFamily="2" charset="-78"/>
            </a:endParaRPr>
          </a:p>
          <a:p>
            <a:pPr>
              <a:buFont typeface="Wingdings" panose="05000000000000000000" pitchFamily="2" charset="2"/>
              <a:buChar char="q"/>
            </a:pPr>
            <a:endParaRPr lang="fa-IR" sz="2400" dirty="0"/>
          </a:p>
        </p:txBody>
      </p:sp>
    </p:spTree>
    <p:extLst>
      <p:ext uri="{BB962C8B-B14F-4D97-AF65-F5344CB8AC3E}">
        <p14:creationId xmlns:p14="http://schemas.microsoft.com/office/powerpoint/2010/main" val="2790028652"/>
      </p:ext>
    </p:extLst>
  </p:cSld>
  <p:clrMapOvr>
    <a:masterClrMapping/>
  </p:clrMapOvr>
  <p:transition spd="slow">
    <p:wheel/>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323527" y="0"/>
            <a:ext cx="5683945" cy="6669360"/>
          </a:xfrm>
          <a:prstGeom prst="rect">
            <a:avLst/>
          </a:prstGeom>
        </p:spPr>
      </p:pic>
      <p:sp>
        <p:nvSpPr>
          <p:cNvPr id="4" name="Rectangle 3"/>
          <p:cNvSpPr/>
          <p:nvPr/>
        </p:nvSpPr>
        <p:spPr>
          <a:xfrm>
            <a:off x="1746738" y="260648"/>
            <a:ext cx="5434500" cy="1508105"/>
          </a:xfrm>
          <a:prstGeom prst="rect">
            <a:avLst/>
          </a:prstGeom>
        </p:spPr>
        <p:txBody>
          <a:bodyPr wrap="none">
            <a:spAutoFit/>
          </a:bodyPr>
          <a:lstStyle/>
          <a:p>
            <a:pPr algn="ctr" rtl="1">
              <a:lnSpc>
                <a:spcPct val="150000"/>
              </a:lnSpc>
              <a:buFont typeface="Arial" charset="0"/>
              <a:buNone/>
            </a:pPr>
            <a:r>
              <a:rPr lang="fa-IR" sz="3200" b="1" dirty="0">
                <a:solidFill>
                  <a:schemeClr val="accent1">
                    <a:lumMod val="20000"/>
                    <a:lumOff val="80000"/>
                  </a:schemeClr>
                </a:solidFill>
                <a:effectLst>
                  <a:outerShdw blurRad="38100" dist="38100" dir="2700000" algn="tl">
                    <a:srgbClr val="000000">
                      <a:alpha val="43137"/>
                    </a:srgbClr>
                  </a:outerShdw>
                </a:effectLst>
                <a:latin typeface="Arial" charset="0"/>
                <a:cs typeface="B Nazanin" panose="00000400000000000000" pitchFamily="2" charset="-78"/>
              </a:rPr>
              <a:t>بیانیه های منتشر شده توسط </a:t>
            </a:r>
            <a:r>
              <a:rPr lang="fa-IR" sz="3200" b="1" dirty="0" smtClean="0">
                <a:solidFill>
                  <a:schemeClr val="accent1">
                    <a:lumMod val="20000"/>
                    <a:lumOff val="80000"/>
                  </a:schemeClr>
                </a:solidFill>
                <a:effectLst>
                  <a:outerShdw blurRad="38100" dist="38100" dir="2700000" algn="tl">
                    <a:srgbClr val="000000">
                      <a:alpha val="43137"/>
                    </a:srgbClr>
                  </a:outerShdw>
                </a:effectLst>
                <a:latin typeface="Arial" charset="0"/>
                <a:cs typeface="B Nazanin" panose="00000400000000000000" pitchFamily="2" charset="-78"/>
              </a:rPr>
              <a:t>نهادهای</a:t>
            </a:r>
          </a:p>
          <a:p>
            <a:pPr algn="ctr" rtl="1">
              <a:lnSpc>
                <a:spcPct val="150000"/>
              </a:lnSpc>
              <a:buFont typeface="Arial" charset="0"/>
              <a:buNone/>
            </a:pPr>
            <a:r>
              <a:rPr lang="fa-IR" sz="3200" b="1" dirty="0" smtClean="0">
                <a:solidFill>
                  <a:schemeClr val="accent1">
                    <a:lumMod val="20000"/>
                    <a:lumOff val="80000"/>
                  </a:schemeClr>
                </a:solidFill>
                <a:effectLst>
                  <a:outerShdw blurRad="38100" dist="38100" dir="2700000" algn="tl">
                    <a:srgbClr val="000000">
                      <a:alpha val="43137"/>
                    </a:srgbClr>
                  </a:outerShdw>
                </a:effectLst>
                <a:latin typeface="Arial" charset="0"/>
                <a:cs typeface="B Nazanin" panose="00000400000000000000" pitchFamily="2" charset="-78"/>
              </a:rPr>
              <a:t> </a:t>
            </a:r>
            <a:r>
              <a:rPr lang="fa-IR" sz="3200" b="1" dirty="0">
                <a:solidFill>
                  <a:schemeClr val="accent1">
                    <a:lumMod val="20000"/>
                    <a:lumOff val="80000"/>
                  </a:schemeClr>
                </a:solidFill>
                <a:effectLst>
                  <a:outerShdw blurRad="38100" dist="38100" dir="2700000" algn="tl">
                    <a:srgbClr val="000000">
                      <a:alpha val="43137"/>
                    </a:srgbClr>
                  </a:outerShdw>
                </a:effectLst>
                <a:latin typeface="Arial" charset="0"/>
                <a:cs typeface="B Nazanin" panose="00000400000000000000" pitchFamily="2" charset="-78"/>
              </a:rPr>
              <a:t>استاندارد گذار در آمریکا </a:t>
            </a:r>
            <a:endParaRPr lang="en-US" sz="3200" b="1" dirty="0">
              <a:solidFill>
                <a:schemeClr val="accent1">
                  <a:lumMod val="20000"/>
                  <a:lumOff val="80000"/>
                </a:schemeClr>
              </a:solidFill>
              <a:effectLst>
                <a:outerShdw blurRad="38100" dist="38100" dir="2700000" algn="tl">
                  <a:srgbClr val="000000">
                    <a:alpha val="43137"/>
                  </a:srgbClr>
                </a:outerShdw>
              </a:effectLst>
              <a:latin typeface="Arial" charset="0"/>
              <a:cs typeface="B Nazanin" panose="00000400000000000000" pitchFamily="2" charset="-78"/>
            </a:endParaRPr>
          </a:p>
        </p:txBody>
      </p:sp>
      <p:graphicFrame>
        <p:nvGraphicFramePr>
          <p:cNvPr id="5" name="Table 4"/>
          <p:cNvGraphicFramePr>
            <a:graphicFrameLocks noGrp="1"/>
          </p:cNvGraphicFramePr>
          <p:nvPr>
            <p:extLst>
              <p:ext uri="{D42A27DB-BD31-4B8C-83A1-F6EECF244321}">
                <p14:modId xmlns:p14="http://schemas.microsoft.com/office/powerpoint/2010/main" val="1495438025"/>
              </p:ext>
            </p:extLst>
          </p:nvPr>
        </p:nvGraphicFramePr>
        <p:xfrm>
          <a:off x="1547664" y="2204864"/>
          <a:ext cx="6984776" cy="3766219"/>
        </p:xfrm>
        <a:graphic>
          <a:graphicData uri="http://schemas.openxmlformats.org/drawingml/2006/table">
            <a:tbl>
              <a:tblPr firstRow="1" bandRow="1">
                <a:tableStyleId>{5C22544A-7EE6-4342-B048-85BDC9FD1C3A}</a:tableStyleId>
              </a:tblPr>
              <a:tblGrid>
                <a:gridCol w="1044452">
                  <a:extLst>
                    <a:ext uri="{9D8B030D-6E8A-4147-A177-3AD203B41FA5}">
                      <a16:colId xmlns:a16="http://schemas.microsoft.com/office/drawing/2014/main" val="20000"/>
                    </a:ext>
                  </a:extLst>
                </a:gridCol>
                <a:gridCol w="2284740">
                  <a:extLst>
                    <a:ext uri="{9D8B030D-6E8A-4147-A177-3AD203B41FA5}">
                      <a16:colId xmlns:a16="http://schemas.microsoft.com/office/drawing/2014/main" val="20001"/>
                    </a:ext>
                  </a:extLst>
                </a:gridCol>
                <a:gridCol w="3655584">
                  <a:extLst>
                    <a:ext uri="{9D8B030D-6E8A-4147-A177-3AD203B41FA5}">
                      <a16:colId xmlns:a16="http://schemas.microsoft.com/office/drawing/2014/main" val="20002"/>
                    </a:ext>
                  </a:extLst>
                </a:gridCol>
              </a:tblGrid>
              <a:tr h="717092">
                <a:tc>
                  <a:txBody>
                    <a:bodyPr/>
                    <a:lstStyle/>
                    <a:p>
                      <a:pPr algn="ctr"/>
                      <a:r>
                        <a:rPr lang="fa-IR" dirty="0" smtClean="0">
                          <a:cs typeface="B Nazanin" panose="00000400000000000000" pitchFamily="2" charset="-78"/>
                        </a:rPr>
                        <a:t>سال</a:t>
                      </a:r>
                      <a:endParaRPr lang="en-US" dirty="0">
                        <a:solidFill>
                          <a:schemeClr val="tx1"/>
                        </a:solidFill>
                        <a:cs typeface="B Nazanin" panose="00000400000000000000" pitchFamily="2" charset="-78"/>
                      </a:endParaRPr>
                    </a:p>
                  </a:txBody>
                  <a:tcPr/>
                </a:tc>
                <a:tc>
                  <a:txBody>
                    <a:bodyPr/>
                    <a:lstStyle/>
                    <a:p>
                      <a:pPr algn="ctr" rtl="1"/>
                      <a:r>
                        <a:rPr lang="fa-IR" dirty="0" smtClean="0">
                          <a:cs typeface="B Nazanin" panose="00000400000000000000" pitchFamily="2" charset="-78"/>
                        </a:rPr>
                        <a:t>نهاد منتشر کننده</a:t>
                      </a:r>
                      <a:endParaRPr lang="en-US" dirty="0">
                        <a:solidFill>
                          <a:schemeClr val="tx1"/>
                        </a:solidFill>
                        <a:cs typeface="B Nazanin" panose="00000400000000000000" pitchFamily="2" charset="-78"/>
                      </a:endParaRPr>
                    </a:p>
                  </a:txBody>
                  <a:tcPr/>
                </a:tc>
                <a:tc>
                  <a:txBody>
                    <a:bodyPr/>
                    <a:lstStyle/>
                    <a:p>
                      <a:pPr algn="ctr" rtl="1"/>
                      <a:r>
                        <a:rPr lang="fa-IR" dirty="0" smtClean="0">
                          <a:cs typeface="B Nazanin" panose="00000400000000000000" pitchFamily="2" charset="-78"/>
                        </a:rPr>
                        <a:t>عنوان</a:t>
                      </a:r>
                      <a:endParaRPr lang="en-US" dirty="0">
                        <a:solidFill>
                          <a:schemeClr val="tx1"/>
                        </a:solidFill>
                        <a:cs typeface="B Nazanin" panose="00000400000000000000" pitchFamily="2" charset="-78"/>
                      </a:endParaRPr>
                    </a:p>
                  </a:txBody>
                  <a:tcPr/>
                </a:tc>
                <a:extLst>
                  <a:ext uri="{0D108BD9-81ED-4DB2-BD59-A6C34878D82A}">
                    <a16:rowId xmlns:a16="http://schemas.microsoft.com/office/drawing/2014/main" val="10000"/>
                  </a:ext>
                </a:extLst>
              </a:tr>
              <a:tr h="717092">
                <a:tc>
                  <a:txBody>
                    <a:bodyPr/>
                    <a:lstStyle/>
                    <a:p>
                      <a:pPr algn="ctr" rtl="1"/>
                      <a:r>
                        <a:rPr lang="fa-IR" dirty="0" smtClean="0">
                          <a:cs typeface="B Nazanin" panose="00000400000000000000" pitchFamily="2" charset="-78"/>
                        </a:rPr>
                        <a:t>1966</a:t>
                      </a:r>
                      <a:endParaRPr lang="en-US" dirty="0">
                        <a:cs typeface="B Nazanin" panose="00000400000000000000" pitchFamily="2" charset="-78"/>
                      </a:endParaRPr>
                    </a:p>
                  </a:txBody>
                  <a:tcPr/>
                </a:tc>
                <a:tc>
                  <a:txBody>
                    <a:bodyPr/>
                    <a:lstStyle/>
                    <a:p>
                      <a:pPr algn="ctr" rtl="1"/>
                      <a:r>
                        <a:rPr lang="fa-IR" dirty="0" smtClean="0">
                          <a:cs typeface="B Nazanin" panose="00000400000000000000" pitchFamily="2" charset="-78"/>
                        </a:rPr>
                        <a:t>انجمن حسابداری امریکا</a:t>
                      </a:r>
                      <a:endParaRPr lang="en-US" dirty="0">
                        <a:cs typeface="B Nazanin" panose="00000400000000000000" pitchFamily="2" charset="-78"/>
                      </a:endParaRPr>
                    </a:p>
                  </a:txBody>
                  <a:tcPr/>
                </a:tc>
                <a:tc>
                  <a:txBody>
                    <a:bodyPr/>
                    <a:lstStyle/>
                    <a:p>
                      <a:pPr algn="ctr" rtl="1"/>
                      <a:r>
                        <a:rPr lang="fa-IR" dirty="0" smtClean="0">
                          <a:solidFill>
                            <a:schemeClr val="accent1">
                              <a:lumMod val="50000"/>
                            </a:schemeClr>
                          </a:solidFill>
                          <a:cs typeface="B Nazanin" panose="00000400000000000000" pitchFamily="2" charset="-78"/>
                        </a:rPr>
                        <a:t>بیانیه ای در مورد تئوری بنیادی حسابداری </a:t>
                      </a:r>
                      <a:endParaRPr lang="en-US" b="0" dirty="0">
                        <a:solidFill>
                          <a:schemeClr val="accent1">
                            <a:lumMod val="50000"/>
                          </a:schemeClr>
                        </a:solidFill>
                        <a:cs typeface="B Nazanin" panose="00000400000000000000" pitchFamily="2" charset="-78"/>
                      </a:endParaRPr>
                    </a:p>
                  </a:txBody>
                  <a:tcPr/>
                </a:tc>
                <a:extLst>
                  <a:ext uri="{0D108BD9-81ED-4DB2-BD59-A6C34878D82A}">
                    <a16:rowId xmlns:a16="http://schemas.microsoft.com/office/drawing/2014/main" val="10001"/>
                  </a:ext>
                </a:extLst>
              </a:tr>
              <a:tr h="777345">
                <a:tc>
                  <a:txBody>
                    <a:bodyPr/>
                    <a:lstStyle/>
                    <a:p>
                      <a:pPr algn="ctr" rtl="1"/>
                      <a:r>
                        <a:rPr lang="fa-IR" dirty="0" smtClean="0">
                          <a:cs typeface="B Nazanin" panose="00000400000000000000" pitchFamily="2" charset="-78"/>
                        </a:rPr>
                        <a:t>1970</a:t>
                      </a:r>
                      <a:endParaRPr lang="en-US" dirty="0">
                        <a:cs typeface="B Nazanin" panose="00000400000000000000" pitchFamily="2" charset="-78"/>
                      </a:endParaRPr>
                    </a:p>
                  </a:txBody>
                  <a:tcPr/>
                </a:tc>
                <a:tc>
                  <a:txBody>
                    <a:bodyPr/>
                    <a:lstStyle/>
                    <a:p>
                      <a:pPr algn="ctr" rtl="1"/>
                      <a:r>
                        <a:rPr lang="fa-IR" dirty="0" smtClean="0">
                          <a:cs typeface="B Nazanin" panose="00000400000000000000" pitchFamily="2" charset="-78"/>
                        </a:rPr>
                        <a:t>هیات اصول حسابداری </a:t>
                      </a:r>
                      <a:endParaRPr lang="en-US" dirty="0">
                        <a:cs typeface="B Nazanin" panose="00000400000000000000" pitchFamily="2" charset="-78"/>
                      </a:endParaRPr>
                    </a:p>
                  </a:txBody>
                  <a:tcPr/>
                </a:tc>
                <a:tc>
                  <a:txBody>
                    <a:bodyPr/>
                    <a:lstStyle/>
                    <a:p>
                      <a:pPr algn="ctr" rtl="1"/>
                      <a:r>
                        <a:rPr lang="fa-IR" dirty="0" smtClean="0">
                          <a:cs typeface="B Nazanin" panose="00000400000000000000" pitchFamily="2" charset="-78"/>
                        </a:rPr>
                        <a:t>مفاهیم اساسی و اصول حسابداری زیر بنای</a:t>
                      </a:r>
                      <a:r>
                        <a:rPr lang="fa-IR" baseline="0" dirty="0" smtClean="0">
                          <a:cs typeface="B Nazanin" panose="00000400000000000000" pitchFamily="2" charset="-78"/>
                        </a:rPr>
                        <a:t> صورت های مالی موسسات تجاری </a:t>
                      </a:r>
                      <a:endParaRPr lang="en-US" dirty="0">
                        <a:cs typeface="B Nazanin" panose="00000400000000000000" pitchFamily="2" charset="-78"/>
                      </a:endParaRPr>
                    </a:p>
                  </a:txBody>
                  <a:tcPr/>
                </a:tc>
                <a:extLst>
                  <a:ext uri="{0D108BD9-81ED-4DB2-BD59-A6C34878D82A}">
                    <a16:rowId xmlns:a16="http://schemas.microsoft.com/office/drawing/2014/main" val="10002"/>
                  </a:ext>
                </a:extLst>
              </a:tr>
              <a:tr h="777345">
                <a:tc>
                  <a:txBody>
                    <a:bodyPr/>
                    <a:lstStyle/>
                    <a:p>
                      <a:pPr algn="ctr" rtl="1"/>
                      <a:r>
                        <a:rPr lang="fa-IR" dirty="0" smtClean="0">
                          <a:cs typeface="B Nazanin" panose="00000400000000000000" pitchFamily="2" charset="-78"/>
                        </a:rPr>
                        <a:t>1973</a:t>
                      </a:r>
                      <a:endParaRPr lang="en-US" dirty="0">
                        <a:cs typeface="B Nazanin" panose="00000400000000000000" pitchFamily="2" charset="-78"/>
                      </a:endParaRPr>
                    </a:p>
                  </a:txBody>
                  <a:tcPr/>
                </a:tc>
                <a:tc>
                  <a:txBody>
                    <a:bodyPr/>
                    <a:lstStyle/>
                    <a:p>
                      <a:pPr algn="ctr" rtl="1"/>
                      <a:r>
                        <a:rPr lang="fa-IR" dirty="0" smtClean="0">
                          <a:cs typeface="B Nazanin" panose="00000400000000000000" pitchFamily="2" charset="-78"/>
                        </a:rPr>
                        <a:t>انجمن حسابداران رسمی امریکا</a:t>
                      </a:r>
                      <a:endParaRPr lang="en-US" dirty="0">
                        <a:cs typeface="B Nazanin" panose="00000400000000000000" pitchFamily="2" charset="-78"/>
                      </a:endParaRPr>
                    </a:p>
                  </a:txBody>
                  <a:tcPr/>
                </a:tc>
                <a:tc>
                  <a:txBody>
                    <a:bodyPr/>
                    <a:lstStyle/>
                    <a:p>
                      <a:pPr algn="ctr" rtl="1"/>
                      <a:r>
                        <a:rPr lang="fa-IR" dirty="0" smtClean="0">
                          <a:cs typeface="B Nazanin" panose="00000400000000000000" pitchFamily="2" charset="-78"/>
                        </a:rPr>
                        <a:t>اهداف صورت های مالی </a:t>
                      </a:r>
                      <a:endParaRPr lang="en-US" dirty="0">
                        <a:cs typeface="B Nazanin" panose="00000400000000000000" pitchFamily="2" charset="-78"/>
                      </a:endParaRPr>
                    </a:p>
                  </a:txBody>
                  <a:tcPr/>
                </a:tc>
                <a:extLst>
                  <a:ext uri="{0D108BD9-81ED-4DB2-BD59-A6C34878D82A}">
                    <a16:rowId xmlns:a16="http://schemas.microsoft.com/office/drawing/2014/main" val="10003"/>
                  </a:ext>
                </a:extLst>
              </a:tr>
              <a:tr h="777345">
                <a:tc>
                  <a:txBody>
                    <a:bodyPr/>
                    <a:lstStyle/>
                    <a:p>
                      <a:pPr algn="ctr" rtl="1"/>
                      <a:r>
                        <a:rPr lang="fa-IR" dirty="0" smtClean="0">
                          <a:cs typeface="B Nazanin" panose="00000400000000000000" pitchFamily="2" charset="-78"/>
                        </a:rPr>
                        <a:t>1977</a:t>
                      </a:r>
                      <a:endParaRPr lang="en-US" dirty="0">
                        <a:cs typeface="B Nazanin" panose="00000400000000000000" pitchFamily="2" charset="-78"/>
                      </a:endParaRPr>
                    </a:p>
                  </a:txBody>
                  <a:tcPr/>
                </a:tc>
                <a:tc>
                  <a:txBody>
                    <a:bodyPr/>
                    <a:lstStyle/>
                    <a:p>
                      <a:pPr algn="ctr" rtl="1"/>
                      <a:r>
                        <a:rPr lang="fa-IR" dirty="0" smtClean="0">
                          <a:cs typeface="B Nazanin" panose="00000400000000000000" pitchFamily="2" charset="-78"/>
                        </a:rPr>
                        <a:t>انجمن حسابداری امریکا</a:t>
                      </a:r>
                      <a:endParaRPr lang="en-US" dirty="0">
                        <a:cs typeface="B Nazanin" panose="00000400000000000000" pitchFamily="2" charset="-78"/>
                      </a:endParaRPr>
                    </a:p>
                  </a:txBody>
                  <a:tcPr/>
                </a:tc>
                <a:tc>
                  <a:txBody>
                    <a:bodyPr/>
                    <a:lstStyle/>
                    <a:p>
                      <a:pPr algn="ctr" rtl="1"/>
                      <a:r>
                        <a:rPr lang="fa-IR" dirty="0" smtClean="0">
                          <a:solidFill>
                            <a:schemeClr val="accent1">
                              <a:lumMod val="50000"/>
                            </a:schemeClr>
                          </a:solidFill>
                          <a:cs typeface="B Nazanin" panose="00000400000000000000" pitchFamily="2" charset="-78"/>
                        </a:rPr>
                        <a:t>بیانیه ای در مورد تئوری حسابداری و پذیرش تئوری </a:t>
                      </a:r>
                      <a:endParaRPr lang="en-US" dirty="0">
                        <a:solidFill>
                          <a:schemeClr val="accent1">
                            <a:lumMod val="50000"/>
                          </a:schemeClr>
                        </a:solidFill>
                        <a:cs typeface="B Nazanin" panose="00000400000000000000" pitchFamily="2" charset="-78"/>
                      </a:endParaRPr>
                    </a:p>
                  </a:txBody>
                  <a:tcPr/>
                </a:tc>
                <a:extLst>
                  <a:ext uri="{0D108BD9-81ED-4DB2-BD59-A6C34878D82A}">
                    <a16:rowId xmlns:a16="http://schemas.microsoft.com/office/drawing/2014/main" val="10004"/>
                  </a:ext>
                </a:extLst>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ox(in)">
                                      <p:cBhvr>
                                        <p:cTn id="7" dur="3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ox(in)">
                                      <p:cBhvr>
                                        <p:cTn id="12" dur="3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ubtitle 2"/>
          <p:cNvSpPr>
            <a:spLocks noGrp="1"/>
          </p:cNvSpPr>
          <p:nvPr>
            <p:ph type="subTitle" idx="1"/>
          </p:nvPr>
        </p:nvSpPr>
        <p:spPr>
          <a:xfrm>
            <a:off x="467544" y="1916832"/>
            <a:ext cx="7920880" cy="4248472"/>
          </a:xfrm>
        </p:spPr>
        <p:txBody>
          <a:bodyPr vert="horz" lIns="91440" tIns="45720" rIns="91440" bIns="45720" rtlCol="0" anchor="t">
            <a:normAutofit/>
          </a:bodyPr>
          <a:lstStyle/>
          <a:p>
            <a:pPr algn="just">
              <a:buFont typeface="Arial" charset="0"/>
            </a:pPr>
            <a:r>
              <a:rPr lang="fa-IR" sz="2400" dirty="0">
                <a:solidFill>
                  <a:schemeClr val="tx1"/>
                </a:solidFill>
                <a:cs typeface="B Nazanin" panose="00000400000000000000" pitchFamily="2" charset="-78"/>
              </a:rPr>
              <a:t>این بیانیه حسابداری </a:t>
            </a:r>
            <a:r>
              <a:rPr lang="fa-IR" sz="2400" dirty="0" smtClean="0">
                <a:solidFill>
                  <a:schemeClr val="tx1"/>
                </a:solidFill>
                <a:cs typeface="B Nazanin" panose="00000400000000000000" pitchFamily="2" charset="-78"/>
              </a:rPr>
              <a:t>را </a:t>
            </a:r>
            <a:r>
              <a:rPr lang="fa-IR" sz="2400" dirty="0">
                <a:solidFill>
                  <a:schemeClr val="tx1"/>
                </a:solidFill>
                <a:cs typeface="B Nazanin" panose="00000400000000000000" pitchFamily="2" charset="-78"/>
              </a:rPr>
              <a:t>به عنوان </a:t>
            </a:r>
            <a:r>
              <a:rPr lang="fa-IR" sz="2400" dirty="0">
                <a:solidFill>
                  <a:schemeClr val="accent1">
                    <a:lumMod val="20000"/>
                    <a:lumOff val="80000"/>
                  </a:schemeClr>
                </a:solidFill>
                <a:effectLst>
                  <a:outerShdw blurRad="38100" dist="38100" dir="2700000" algn="tl">
                    <a:srgbClr val="000000">
                      <a:alpha val="43137"/>
                    </a:srgbClr>
                  </a:outerShdw>
                </a:effectLst>
                <a:cs typeface="B Nazanin" panose="00000400000000000000" pitchFamily="2" charset="-78"/>
              </a:rPr>
              <a:t>" </a:t>
            </a:r>
            <a:r>
              <a:rPr lang="fa-IR" sz="2400" dirty="0" smtClean="0">
                <a:solidFill>
                  <a:schemeClr val="accent1">
                    <a:lumMod val="20000"/>
                    <a:lumOff val="80000"/>
                  </a:schemeClr>
                </a:solidFill>
                <a:effectLst>
                  <a:outerShdw blurRad="38100" dist="38100" dir="2700000" algn="tl">
                    <a:srgbClr val="000000">
                      <a:alpha val="43137"/>
                    </a:srgbClr>
                  </a:outerShdw>
                </a:effectLst>
                <a:cs typeface="B Nazanin" panose="00000400000000000000" pitchFamily="2" charset="-78"/>
              </a:rPr>
              <a:t>فرآیند </a:t>
            </a:r>
            <a:r>
              <a:rPr lang="fa-IR" sz="2400" dirty="0">
                <a:solidFill>
                  <a:schemeClr val="accent1">
                    <a:lumMod val="20000"/>
                    <a:lumOff val="80000"/>
                  </a:schemeClr>
                </a:solidFill>
                <a:effectLst>
                  <a:outerShdw blurRad="38100" dist="38100" dir="2700000" algn="tl">
                    <a:srgbClr val="000000">
                      <a:alpha val="43137"/>
                    </a:srgbClr>
                  </a:outerShdw>
                </a:effectLst>
                <a:cs typeface="B Nazanin" panose="00000400000000000000" pitchFamily="2" charset="-78"/>
              </a:rPr>
              <a:t>شناسایی̨   اندازه گیری و مخابره اطلاعات اقتصادی که امکان انجام قضاوت ها و اتخاذ تصمیمات توسط استفاده کنندگان این اطلاعات را فرآهم آورد"</a:t>
            </a:r>
            <a:r>
              <a:rPr lang="fa-IR" sz="2400" dirty="0">
                <a:solidFill>
                  <a:schemeClr val="tx1"/>
                </a:solidFill>
                <a:cs typeface="B Nazanin" panose="00000400000000000000" pitchFamily="2" charset="-78"/>
              </a:rPr>
              <a:t> ̨ تعریف کرد. </a:t>
            </a:r>
            <a:endParaRPr lang="fa-IR" sz="2400" dirty="0" smtClean="0">
              <a:solidFill>
                <a:schemeClr val="tx1"/>
              </a:solidFill>
              <a:cs typeface="B Nazanin" panose="00000400000000000000" pitchFamily="2" charset="-78"/>
            </a:endParaRPr>
          </a:p>
          <a:p>
            <a:pPr algn="just">
              <a:buFont typeface="Arial" charset="0"/>
            </a:pPr>
            <a:endParaRPr lang="fa-IR" sz="2400" dirty="0">
              <a:solidFill>
                <a:schemeClr val="tx1"/>
              </a:solidFill>
              <a:cs typeface="B Nazanin" panose="00000400000000000000" pitchFamily="2" charset="-78"/>
            </a:endParaRPr>
          </a:p>
          <a:p>
            <a:pPr algn="just">
              <a:buFont typeface="Arial" charset="0"/>
            </a:pPr>
            <a:r>
              <a:rPr lang="fa-IR" sz="2400" dirty="0">
                <a:solidFill>
                  <a:schemeClr val="accent1">
                    <a:lumMod val="20000"/>
                    <a:lumOff val="80000"/>
                  </a:schemeClr>
                </a:solidFill>
                <a:effectLst>
                  <a:outerShdw blurRad="38100" dist="38100" dir="2700000" algn="tl">
                    <a:srgbClr val="000000">
                      <a:alpha val="43137"/>
                    </a:srgbClr>
                  </a:outerShdw>
                </a:effectLst>
                <a:cs typeface="B Nazanin" panose="00000400000000000000" pitchFamily="2" charset="-78"/>
              </a:rPr>
              <a:t>همچنین حسابداری" مجموعه ای منسجم از اصول فرضی   نظری و عملی که چارچوبی کلی است که در یک رشته خاص میتوان به آن مراجعه کرد.” </a:t>
            </a:r>
            <a:endParaRPr lang="fa-IR" sz="2400" dirty="0" smtClean="0">
              <a:solidFill>
                <a:schemeClr val="accent1">
                  <a:lumMod val="20000"/>
                  <a:lumOff val="80000"/>
                </a:schemeClr>
              </a:solidFill>
              <a:effectLst>
                <a:outerShdw blurRad="38100" dist="38100" dir="2700000" algn="tl">
                  <a:srgbClr val="000000">
                    <a:alpha val="43137"/>
                  </a:srgbClr>
                </a:outerShdw>
              </a:effectLst>
              <a:cs typeface="B Nazanin" panose="00000400000000000000" pitchFamily="2" charset="-78"/>
            </a:endParaRPr>
          </a:p>
          <a:p>
            <a:pPr algn="just">
              <a:buFont typeface="Arial" charset="0"/>
            </a:pPr>
            <a:endParaRPr lang="fa-IR" sz="2400" dirty="0">
              <a:solidFill>
                <a:schemeClr val="accent1">
                  <a:lumMod val="20000"/>
                  <a:lumOff val="80000"/>
                </a:schemeClr>
              </a:solidFill>
              <a:effectLst>
                <a:outerShdw blurRad="38100" dist="38100" dir="2700000" algn="tl">
                  <a:srgbClr val="000000">
                    <a:alpha val="43137"/>
                  </a:srgbClr>
                </a:outerShdw>
              </a:effectLst>
              <a:cs typeface="B Nazanin" panose="00000400000000000000" pitchFamily="2" charset="-78"/>
            </a:endParaRPr>
          </a:p>
          <a:p>
            <a:pPr algn="just">
              <a:buFont typeface="Arial" charset="0"/>
            </a:pPr>
            <a:r>
              <a:rPr lang="fa-IR" sz="2400" dirty="0">
                <a:solidFill>
                  <a:schemeClr val="tx1"/>
                </a:solidFill>
                <a:cs typeface="B Nazanin" panose="00000400000000000000" pitchFamily="2" charset="-78"/>
              </a:rPr>
              <a:t>دراین تعاریف مهم ترین ویژگی آن ایجاد یک چارچوب سودمند برای برای محققان میباشد که در آن رشته حسابداری متناسب با نیازهای جامعه بسط خواهد یافت .</a:t>
            </a:r>
          </a:p>
        </p:txBody>
      </p:sp>
      <p:sp>
        <p:nvSpPr>
          <p:cNvPr id="2" name="Rectangle 1"/>
          <p:cNvSpPr/>
          <p:nvPr/>
        </p:nvSpPr>
        <p:spPr>
          <a:xfrm>
            <a:off x="136086" y="332656"/>
            <a:ext cx="7252306" cy="769441"/>
          </a:xfrm>
          <a:prstGeom prst="rect">
            <a:avLst/>
          </a:prstGeom>
        </p:spPr>
        <p:txBody>
          <a:bodyPr wrap="none">
            <a:spAutoFit/>
          </a:bodyPr>
          <a:lstStyle/>
          <a:p>
            <a:pPr algn="r" rtl="1">
              <a:lnSpc>
                <a:spcPct val="150000"/>
              </a:lnSpc>
              <a:buFont typeface="Arial" charset="0"/>
              <a:buNone/>
            </a:pPr>
            <a:r>
              <a:rPr lang="fa-IR" sz="3200" b="1" dirty="0">
                <a:solidFill>
                  <a:schemeClr val="accent1">
                    <a:lumMod val="20000"/>
                    <a:lumOff val="80000"/>
                  </a:schemeClr>
                </a:solidFill>
                <a:effectLst>
                  <a:outerShdw blurRad="38100" dist="38100" dir="2700000" algn="tl">
                    <a:srgbClr val="000000">
                      <a:alpha val="43137"/>
                    </a:srgbClr>
                  </a:outerShdw>
                </a:effectLst>
                <a:cs typeface="B Nazanin" panose="00000400000000000000" pitchFamily="2" charset="-78"/>
              </a:rPr>
              <a:t>بیانیه ای در مورد تئوری حسابداری(</a:t>
            </a:r>
            <a:r>
              <a:rPr lang="en-US" sz="3200" b="1" dirty="0">
                <a:solidFill>
                  <a:schemeClr val="accent1">
                    <a:lumMod val="20000"/>
                    <a:lumOff val="80000"/>
                  </a:schemeClr>
                </a:solidFill>
                <a:effectLst>
                  <a:outerShdw blurRad="38100" dist="38100" dir="2700000" algn="tl">
                    <a:srgbClr val="000000">
                      <a:alpha val="43137"/>
                    </a:srgbClr>
                  </a:outerShdw>
                </a:effectLst>
                <a:cs typeface="B Nazanin" panose="00000400000000000000" pitchFamily="2" charset="-78"/>
              </a:rPr>
              <a:t>ASOBAT</a:t>
            </a:r>
            <a:r>
              <a:rPr lang="fa-IR" sz="3200" b="1" dirty="0">
                <a:solidFill>
                  <a:schemeClr val="accent1">
                    <a:lumMod val="20000"/>
                    <a:lumOff val="80000"/>
                  </a:schemeClr>
                </a:solidFill>
                <a:effectLst>
                  <a:outerShdw blurRad="38100" dist="38100" dir="2700000" algn="tl">
                    <a:srgbClr val="000000">
                      <a:alpha val="43137"/>
                    </a:srgbClr>
                  </a:outerShdw>
                </a:effectLst>
                <a:cs typeface="B Nazanin" panose="00000400000000000000" pitchFamily="2" charset="-78"/>
              </a:rPr>
              <a:t> </a:t>
            </a:r>
            <a:r>
              <a:rPr lang="en-US" sz="3200" b="1" dirty="0">
                <a:solidFill>
                  <a:schemeClr val="accent1">
                    <a:lumMod val="20000"/>
                    <a:lumOff val="80000"/>
                  </a:schemeClr>
                </a:solidFill>
                <a:effectLst>
                  <a:outerShdw blurRad="38100" dist="38100" dir="2700000" algn="tl">
                    <a:srgbClr val="000000">
                      <a:alpha val="43137"/>
                    </a:srgbClr>
                  </a:outerShdw>
                </a:effectLst>
                <a:cs typeface="B Nazanin" panose="00000400000000000000" pitchFamily="2" charset="-78"/>
              </a:rPr>
              <a:t>(</a:t>
            </a:r>
            <a:r>
              <a:rPr lang="fa-IR" sz="3200" b="1" dirty="0">
                <a:solidFill>
                  <a:schemeClr val="accent1">
                    <a:lumMod val="20000"/>
                    <a:lumOff val="80000"/>
                  </a:schemeClr>
                </a:solidFill>
                <a:effectLst>
                  <a:outerShdw blurRad="38100" dist="38100" dir="2700000" algn="tl">
                    <a:srgbClr val="000000">
                      <a:alpha val="43137"/>
                    </a:srgbClr>
                  </a:outerShdw>
                </a:effectLst>
                <a:cs typeface="B Nazanin" panose="00000400000000000000" pitchFamily="2" charset="-78"/>
              </a:rPr>
              <a:t>: </a:t>
            </a: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202" y="452718"/>
            <a:ext cx="7314888" cy="1569660"/>
          </a:xfrm>
        </p:spPr>
        <p:txBody>
          <a:bodyPr wrap="none">
            <a:spAutoFit/>
          </a:bodyPr>
          <a:lstStyle/>
          <a:p>
            <a:pPr algn="r" fontAlgn="base">
              <a:lnSpc>
                <a:spcPct val="150000"/>
              </a:lnSpc>
              <a:spcAft>
                <a:spcPct val="0"/>
              </a:spcAft>
              <a:buFont typeface="Arial" charset="0"/>
            </a:pPr>
            <a:r>
              <a:rPr lang="fa-IR" sz="3200" b="1" dirty="0">
                <a:solidFill>
                  <a:schemeClr val="accent1">
                    <a:lumMod val="20000"/>
                    <a:lumOff val="80000"/>
                  </a:schemeClr>
                </a:solidFill>
                <a:effectLst>
                  <a:outerShdw blurRad="38100" dist="38100" dir="2700000" algn="tl">
                    <a:srgbClr val="000000">
                      <a:alpha val="43137"/>
                    </a:srgbClr>
                  </a:outerShdw>
                </a:effectLst>
                <a:latin typeface="Arial" charset="0"/>
                <a:ea typeface="+mn-ea"/>
                <a:cs typeface="B Nazanin" panose="00000400000000000000" pitchFamily="2" charset="-78"/>
              </a:rPr>
              <a:t> اهداف مورد نظر </a:t>
            </a:r>
            <a:r>
              <a:rPr lang="en-US" sz="3200" b="1" dirty="0">
                <a:solidFill>
                  <a:schemeClr val="accent1">
                    <a:lumMod val="20000"/>
                    <a:lumOff val="80000"/>
                  </a:schemeClr>
                </a:solidFill>
                <a:effectLst>
                  <a:outerShdw blurRad="38100" dist="38100" dir="2700000" algn="tl">
                    <a:srgbClr val="000000">
                      <a:alpha val="43137"/>
                    </a:srgbClr>
                  </a:outerShdw>
                </a:effectLst>
                <a:latin typeface="Arial" charset="0"/>
                <a:ea typeface="+mn-ea"/>
                <a:cs typeface="B Nazanin" panose="00000400000000000000" pitchFamily="2" charset="-78"/>
              </a:rPr>
              <a:t>ASOBAT</a:t>
            </a:r>
            <a:r>
              <a:rPr lang="fa-IR" sz="3200" b="1" dirty="0">
                <a:solidFill>
                  <a:schemeClr val="accent1">
                    <a:lumMod val="20000"/>
                    <a:lumOff val="80000"/>
                  </a:schemeClr>
                </a:solidFill>
                <a:effectLst>
                  <a:outerShdw blurRad="38100" dist="38100" dir="2700000" algn="tl">
                    <a:srgbClr val="000000">
                      <a:alpha val="43137"/>
                    </a:srgbClr>
                  </a:outerShdw>
                </a:effectLst>
                <a:latin typeface="Arial" charset="0"/>
                <a:ea typeface="+mn-ea"/>
                <a:cs typeface="B Nazanin" panose="00000400000000000000" pitchFamily="2" charset="-78"/>
              </a:rPr>
              <a:t> در گزارشگری مالی :  </a:t>
            </a:r>
            <a:br>
              <a:rPr lang="fa-IR" sz="3200" b="1" dirty="0">
                <a:solidFill>
                  <a:schemeClr val="accent1">
                    <a:lumMod val="20000"/>
                    <a:lumOff val="80000"/>
                  </a:schemeClr>
                </a:solidFill>
                <a:effectLst>
                  <a:outerShdw blurRad="38100" dist="38100" dir="2700000" algn="tl">
                    <a:srgbClr val="000000">
                      <a:alpha val="43137"/>
                    </a:srgbClr>
                  </a:outerShdw>
                </a:effectLst>
                <a:latin typeface="Arial" charset="0"/>
                <a:ea typeface="+mn-ea"/>
                <a:cs typeface="B Nazanin" panose="00000400000000000000" pitchFamily="2" charset="-78"/>
              </a:rPr>
            </a:br>
            <a:endParaRPr lang="fa-IR" sz="3200" b="1" dirty="0">
              <a:solidFill>
                <a:schemeClr val="accent1">
                  <a:lumMod val="20000"/>
                  <a:lumOff val="80000"/>
                </a:schemeClr>
              </a:solidFill>
              <a:effectLst>
                <a:outerShdw blurRad="38100" dist="38100" dir="2700000" algn="tl">
                  <a:srgbClr val="000000">
                    <a:alpha val="43137"/>
                  </a:srgbClr>
                </a:outerShdw>
              </a:effectLst>
              <a:latin typeface="Arial" charset="0"/>
              <a:ea typeface="+mn-ea"/>
              <a:cs typeface="B Nazanin" panose="00000400000000000000" pitchFamily="2" charset="-78"/>
            </a:endParaRPr>
          </a:p>
        </p:txBody>
      </p:sp>
      <p:sp>
        <p:nvSpPr>
          <p:cNvPr id="3" name="Content Placeholder 2"/>
          <p:cNvSpPr>
            <a:spLocks noGrp="1"/>
          </p:cNvSpPr>
          <p:nvPr>
            <p:ph idx="1"/>
          </p:nvPr>
        </p:nvSpPr>
        <p:spPr>
          <a:xfrm>
            <a:off x="899592" y="2035667"/>
            <a:ext cx="7560840" cy="4195481"/>
          </a:xfrm>
        </p:spPr>
        <p:txBody>
          <a:bodyPr vert="horz" lIns="91440" tIns="45720" rIns="91440" bIns="45720" rtlCol="0" anchor="t">
            <a:normAutofit/>
          </a:bodyPr>
          <a:lstStyle/>
          <a:p>
            <a:pPr algn="just">
              <a:lnSpc>
                <a:spcPct val="150000"/>
              </a:lnSpc>
              <a:buFont typeface="Arial" panose="020B0604020202020204" pitchFamily="34" charset="0"/>
              <a:buChar char="•"/>
            </a:pPr>
            <a:r>
              <a:rPr lang="fa-IR" sz="2400" cap="all" dirty="0" smtClean="0">
                <a:cs typeface="B Nazanin" panose="00000400000000000000" pitchFamily="2" charset="-78"/>
              </a:rPr>
              <a:t>تصمیم </a:t>
            </a:r>
            <a:r>
              <a:rPr lang="fa-IR" sz="2400" cap="all" dirty="0">
                <a:cs typeface="B Nazanin" panose="00000400000000000000" pitchFamily="2" charset="-78"/>
              </a:rPr>
              <a:t>گیری در رابطه با استفاده ازمنابع محدود (شامل شناسایی </a:t>
            </a:r>
            <a:r>
              <a:rPr lang="fa-IR" sz="2400" cap="all" dirty="0" smtClean="0">
                <a:cs typeface="B Nazanin" panose="00000400000000000000" pitchFamily="2" charset="-78"/>
              </a:rPr>
              <a:t>زمینه </a:t>
            </a:r>
            <a:r>
              <a:rPr lang="fa-IR" sz="2400" cap="all" dirty="0">
                <a:cs typeface="B Nazanin" panose="00000400000000000000" pitchFamily="2" charset="-78"/>
              </a:rPr>
              <a:t>های حساس تصمیم گیری و تعیین اهداف و مقاصد) </a:t>
            </a:r>
          </a:p>
          <a:p>
            <a:pPr algn="just">
              <a:lnSpc>
                <a:spcPct val="150000"/>
              </a:lnSpc>
              <a:buFont typeface="Arial" panose="020B0604020202020204" pitchFamily="34" charset="0"/>
              <a:buChar char="•"/>
            </a:pPr>
            <a:r>
              <a:rPr lang="fa-IR" sz="2400" cap="all" dirty="0">
                <a:cs typeface="B Nazanin" panose="00000400000000000000" pitchFamily="2" charset="-78"/>
              </a:rPr>
              <a:t>هدایت و کنترل منابع انسانی و فیزیکی سازمان به شکل موثر </a:t>
            </a:r>
          </a:p>
          <a:p>
            <a:pPr algn="just">
              <a:lnSpc>
                <a:spcPct val="150000"/>
              </a:lnSpc>
              <a:buFont typeface="Arial" panose="020B0604020202020204" pitchFamily="34" charset="0"/>
              <a:buChar char="•"/>
            </a:pPr>
            <a:r>
              <a:rPr lang="fa-IR" sz="2400" cap="all" dirty="0">
                <a:cs typeface="B Nazanin" panose="00000400000000000000" pitchFamily="2" charset="-78"/>
              </a:rPr>
              <a:t>حفظ منابع و گزارش در زمینه ایفای وظیفه امانت داری در قبال آن ها </a:t>
            </a:r>
          </a:p>
          <a:p>
            <a:pPr algn="just">
              <a:lnSpc>
                <a:spcPct val="150000"/>
              </a:lnSpc>
              <a:buFont typeface="Arial" panose="020B0604020202020204" pitchFamily="34" charset="0"/>
              <a:buChar char="•"/>
            </a:pPr>
            <a:r>
              <a:rPr lang="fa-IR" sz="2400" cap="all" dirty="0">
                <a:cs typeface="B Nazanin" panose="00000400000000000000" pitchFamily="2" charset="-78"/>
              </a:rPr>
              <a:t>تسهیل ایفای وظایف و کنترل های اجتماعی  </a:t>
            </a:r>
          </a:p>
        </p:txBody>
      </p:sp>
    </p:spTree>
    <p:extLst>
      <p:ext uri="{BB962C8B-B14F-4D97-AF65-F5344CB8AC3E}">
        <p14:creationId xmlns:p14="http://schemas.microsoft.com/office/powerpoint/2010/main" val="36900901"/>
      </p:ext>
    </p:extLst>
  </p:cSld>
  <p:clrMapOvr>
    <a:masterClrMapping/>
  </p:clrMapOvr>
  <p:transition spd="slow">
    <p:wheel/>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60780" y="2060848"/>
            <a:ext cx="7775575" cy="3888432"/>
          </a:xfrm>
        </p:spPr>
        <p:txBody>
          <a:bodyPr vert="horz" lIns="91440" tIns="45720" rIns="91440" bIns="45720" rtlCol="0" anchor="t">
            <a:normAutofit/>
          </a:bodyPr>
          <a:lstStyle/>
          <a:p>
            <a:pPr marL="342900" indent="-342900" algn="just">
              <a:lnSpc>
                <a:spcPct val="150000"/>
              </a:lnSpc>
              <a:buFont typeface="Arial" panose="020B0604020202020204" pitchFamily="34" charset="0"/>
              <a:buChar char="•"/>
            </a:pPr>
            <a:r>
              <a:rPr lang="fa-IR" sz="2400" dirty="0" smtClean="0">
                <a:solidFill>
                  <a:schemeClr val="tx1"/>
                </a:solidFill>
                <a:cs typeface="B Nazanin" panose="00000400000000000000" pitchFamily="2" charset="-78"/>
              </a:rPr>
              <a:t>مناسب </a:t>
            </a:r>
            <a:r>
              <a:rPr lang="fa-IR" sz="2400" dirty="0">
                <a:solidFill>
                  <a:schemeClr val="tx1"/>
                </a:solidFill>
                <a:cs typeface="B Nazanin" panose="00000400000000000000" pitchFamily="2" charset="-78"/>
              </a:rPr>
              <a:t>بودن برای استفاده مورد انتظار </a:t>
            </a:r>
          </a:p>
          <a:p>
            <a:pPr marL="342900" indent="-342900" algn="just">
              <a:lnSpc>
                <a:spcPct val="150000"/>
              </a:lnSpc>
              <a:buFont typeface="Arial" panose="020B0604020202020204" pitchFamily="34" charset="0"/>
              <a:buChar char="•"/>
            </a:pPr>
            <a:r>
              <a:rPr lang="fa-IR" sz="2400" dirty="0">
                <a:solidFill>
                  <a:schemeClr val="tx1"/>
                </a:solidFill>
                <a:cs typeface="B Nazanin" panose="00000400000000000000" pitchFamily="2" charset="-78"/>
              </a:rPr>
              <a:t>افشا روابط مهم </a:t>
            </a:r>
          </a:p>
          <a:p>
            <a:pPr marL="342900" indent="-342900" algn="just">
              <a:lnSpc>
                <a:spcPct val="150000"/>
              </a:lnSpc>
              <a:buFont typeface="Arial" panose="020B0604020202020204" pitchFamily="34" charset="0"/>
              <a:buChar char="•"/>
            </a:pPr>
            <a:r>
              <a:rPr lang="fa-IR" sz="2400" dirty="0">
                <a:solidFill>
                  <a:schemeClr val="tx1"/>
                </a:solidFill>
                <a:cs typeface="B Nazanin" panose="00000400000000000000" pitchFamily="2" charset="-78"/>
              </a:rPr>
              <a:t>شمول اطلاعات محیطی </a:t>
            </a:r>
          </a:p>
          <a:p>
            <a:pPr marL="342900" indent="-342900" algn="just">
              <a:lnSpc>
                <a:spcPct val="150000"/>
              </a:lnSpc>
              <a:buFont typeface="Arial" panose="020B0604020202020204" pitchFamily="34" charset="0"/>
              <a:buChar char="•"/>
            </a:pPr>
            <a:r>
              <a:rPr lang="fa-IR" sz="2400" dirty="0">
                <a:solidFill>
                  <a:schemeClr val="tx1"/>
                </a:solidFill>
                <a:cs typeface="B Nazanin" panose="00000400000000000000" pitchFamily="2" charset="-78"/>
              </a:rPr>
              <a:t>یکنواختی رویه های عمل در درون واحد تجاری و میان آن ها </a:t>
            </a:r>
          </a:p>
          <a:p>
            <a:pPr marL="342900" indent="-342900" algn="just">
              <a:lnSpc>
                <a:spcPct val="150000"/>
              </a:lnSpc>
              <a:buFont typeface="Arial" panose="020B0604020202020204" pitchFamily="34" charset="0"/>
              <a:buChar char="•"/>
            </a:pPr>
            <a:r>
              <a:rPr lang="fa-IR" sz="2400" dirty="0">
                <a:solidFill>
                  <a:schemeClr val="tx1"/>
                </a:solidFill>
                <a:cs typeface="B Nazanin" panose="00000400000000000000" pitchFamily="2" charset="-78"/>
              </a:rPr>
              <a:t>ثبات رویه های عمل در طول زمان </a:t>
            </a:r>
          </a:p>
        </p:txBody>
      </p:sp>
      <p:sp>
        <p:nvSpPr>
          <p:cNvPr id="2" name="Rectangle 1"/>
          <p:cNvSpPr/>
          <p:nvPr/>
        </p:nvSpPr>
        <p:spPr>
          <a:xfrm>
            <a:off x="1187624" y="476672"/>
            <a:ext cx="6466835" cy="769441"/>
          </a:xfrm>
          <a:prstGeom prst="rect">
            <a:avLst/>
          </a:prstGeom>
        </p:spPr>
        <p:txBody>
          <a:bodyPr wrap="none">
            <a:spAutoFit/>
          </a:bodyPr>
          <a:lstStyle/>
          <a:p>
            <a:pPr algn="r" rtl="1">
              <a:lnSpc>
                <a:spcPct val="150000"/>
              </a:lnSpc>
              <a:buFont typeface="Arial" charset="0"/>
              <a:buNone/>
            </a:pPr>
            <a:r>
              <a:rPr lang="fa-IR" sz="3200" b="1" dirty="0">
                <a:solidFill>
                  <a:schemeClr val="accent1">
                    <a:lumMod val="20000"/>
                    <a:lumOff val="80000"/>
                  </a:schemeClr>
                </a:solidFill>
                <a:effectLst>
                  <a:outerShdw blurRad="38100" dist="38100" dir="2700000" algn="tl">
                    <a:srgbClr val="000000">
                      <a:alpha val="43137"/>
                    </a:srgbClr>
                  </a:outerShdw>
                </a:effectLst>
                <a:cs typeface="B Nazanin" panose="00000400000000000000" pitchFamily="2" charset="-78"/>
              </a:rPr>
              <a:t>رهنمودهایی برای مخابره اطلاعات حسابداری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4293096"/>
            <a:ext cx="2315093" cy="1872208"/>
          </a:xfrm>
          <a:prstGeom prst="ellipse">
            <a:avLst/>
          </a:prstGeom>
          <a:ln w="190500" cap="rnd">
            <a:solidFill>
              <a:srgbClr val="C8C6BD"/>
            </a:solidFill>
            <a:prstDash val="solid"/>
          </a:ln>
          <a:effectLst>
            <a:outerShdw blurRad="127000" algn="bl" rotWithShape="0">
              <a:srgbClr val="000000"/>
            </a:outerShdw>
            <a:reflection blurRad="6350" stA="50000" endA="300" endPos="55500" dist="50800" dir="5400000" sy="-100000" algn="bl" rotWithShape="0"/>
          </a:effectLst>
          <a:scene3d>
            <a:camera prst="perspectiveFront" fov="5400000"/>
            <a:lightRig rig="threePt" dir="t">
              <a:rot lat="0" lon="0" rev="19200000"/>
            </a:lightRig>
          </a:scene3d>
          <a:sp3d extrusionH="25400">
            <a:bevelT w="304800" h="152400" prst="convex"/>
            <a:extrusionClr>
              <a:srgbClr val="000000"/>
            </a:extrusionClr>
          </a:sp3d>
        </p:spPr>
      </p:pic>
    </p:spTree>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from="(-#ppt_w/2)" to="(#ppt_x)" calcmode="lin" valueType="num">
                                      <p:cBhvr>
                                        <p:cTn id="7" dur="1200" fill="hold">
                                          <p:stCondLst>
                                            <p:cond delay="0"/>
                                          </p:stCondLst>
                                        </p:cTn>
                                        <p:tgtEl>
                                          <p:spTgt spid="3">
                                            <p:txEl>
                                              <p:pRg st="0" end="0"/>
                                            </p:txEl>
                                          </p:spTgt>
                                        </p:tgtEl>
                                        <p:attrNameLst>
                                          <p:attrName>ppt_x</p:attrName>
                                        </p:attrNameLst>
                                      </p:cBhvr>
                                    </p:anim>
                                    <p:anim from="0" to="-1.0" calcmode="lin" valueType="num">
                                      <p:cBhvr>
                                        <p:cTn id="8" dur="400" decel="50000" autoRev="1" fill="hold">
                                          <p:stCondLst>
                                            <p:cond delay="1200"/>
                                          </p:stCondLst>
                                        </p:cTn>
                                        <p:tgtEl>
                                          <p:spTgt spid="3">
                                            <p:txEl>
                                              <p:pRg st="0" end="0"/>
                                            </p:txEl>
                                          </p:spTgt>
                                        </p:tgtEl>
                                        <p:attrNameLst>
                                          <p:attrName>xshear</p:attrName>
                                        </p:attrNameLst>
                                      </p:cBhvr>
                                    </p:anim>
                                    <p:animScale>
                                      <p:cBhvr>
                                        <p:cTn id="9" dur="400" decel="100000" autoRev="1" fill="hold">
                                          <p:stCondLst>
                                            <p:cond delay="1200"/>
                                          </p:stCondLst>
                                        </p:cTn>
                                        <p:tgtEl>
                                          <p:spTgt spid="3">
                                            <p:txEl>
                                              <p:pRg st="0" end="0"/>
                                            </p:txEl>
                                          </p:spTgt>
                                        </p:tgtEl>
                                      </p:cBhvr>
                                      <p:from x="100000" y="100000"/>
                                      <p:to x="80000" y="100000"/>
                                    </p:animScale>
                                    <p:anim by="(#ppt_h/3+#ppt_w*0.1)" calcmode="lin" valueType="num">
                                      <p:cBhvr additive="sum">
                                        <p:cTn id="10" dur="400" decel="100000" autoRev="1" fill="hold">
                                          <p:stCondLst>
                                            <p:cond delay="1200"/>
                                          </p:stCondLst>
                                        </p:cTn>
                                        <p:tgtEl>
                                          <p:spTgt spid="3">
                                            <p:txEl>
                                              <p:pRg st="0" end="0"/>
                                            </p:txEl>
                                          </p:spTgt>
                                        </p:tgtEl>
                                        <p:attrNameLst>
                                          <p:attrName>ppt_x</p:attrName>
                                        </p:attrNameLst>
                                      </p:cBhvr>
                                    </p:anim>
                                  </p:childTnLst>
                                </p:cTn>
                              </p:par>
                              <p:par>
                                <p:cTn id="11" presetID="34"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from="(-#ppt_w/2)" to="(#ppt_x)" calcmode="lin" valueType="num">
                                      <p:cBhvr>
                                        <p:cTn id="13" dur="1200" fill="hold">
                                          <p:stCondLst>
                                            <p:cond delay="0"/>
                                          </p:stCondLst>
                                        </p:cTn>
                                        <p:tgtEl>
                                          <p:spTgt spid="3">
                                            <p:txEl>
                                              <p:pRg st="1" end="1"/>
                                            </p:txEl>
                                          </p:spTgt>
                                        </p:tgtEl>
                                        <p:attrNameLst>
                                          <p:attrName>ppt_x</p:attrName>
                                        </p:attrNameLst>
                                      </p:cBhvr>
                                    </p:anim>
                                    <p:anim from="0" to="-1.0" calcmode="lin" valueType="num">
                                      <p:cBhvr>
                                        <p:cTn id="14" dur="400" decel="50000" autoRev="1" fill="hold">
                                          <p:stCondLst>
                                            <p:cond delay="1200"/>
                                          </p:stCondLst>
                                        </p:cTn>
                                        <p:tgtEl>
                                          <p:spTgt spid="3">
                                            <p:txEl>
                                              <p:pRg st="1" end="1"/>
                                            </p:txEl>
                                          </p:spTgt>
                                        </p:tgtEl>
                                        <p:attrNameLst>
                                          <p:attrName>xshear</p:attrName>
                                        </p:attrNameLst>
                                      </p:cBhvr>
                                    </p:anim>
                                    <p:animScale>
                                      <p:cBhvr>
                                        <p:cTn id="15" dur="400" decel="100000" autoRev="1" fill="hold">
                                          <p:stCondLst>
                                            <p:cond delay="1200"/>
                                          </p:stCondLst>
                                        </p:cTn>
                                        <p:tgtEl>
                                          <p:spTgt spid="3">
                                            <p:txEl>
                                              <p:pRg st="1" end="1"/>
                                            </p:txEl>
                                          </p:spTgt>
                                        </p:tgtEl>
                                      </p:cBhvr>
                                      <p:from x="100000" y="100000"/>
                                      <p:to x="80000" y="100000"/>
                                    </p:animScale>
                                    <p:anim by="(#ppt_h/3+#ppt_w*0.1)" calcmode="lin" valueType="num">
                                      <p:cBhvr additive="sum">
                                        <p:cTn id="16" dur="400" decel="100000" autoRev="1" fill="hold">
                                          <p:stCondLst>
                                            <p:cond delay="1200"/>
                                          </p:stCondLst>
                                        </p:cTn>
                                        <p:tgtEl>
                                          <p:spTgt spid="3">
                                            <p:txEl>
                                              <p:pRg st="1" end="1"/>
                                            </p:txEl>
                                          </p:spTgt>
                                        </p:tgtEl>
                                        <p:attrNameLst>
                                          <p:attrName>ppt_x</p:attrName>
                                        </p:attrNameLst>
                                      </p:cBhvr>
                                    </p:anim>
                                  </p:childTnLst>
                                </p:cTn>
                              </p:par>
                              <p:par>
                                <p:cTn id="17" presetID="34"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from="(-#ppt_w/2)" to="(#ppt_x)" calcmode="lin" valueType="num">
                                      <p:cBhvr>
                                        <p:cTn id="19" dur="1200" fill="hold">
                                          <p:stCondLst>
                                            <p:cond delay="0"/>
                                          </p:stCondLst>
                                        </p:cTn>
                                        <p:tgtEl>
                                          <p:spTgt spid="3">
                                            <p:txEl>
                                              <p:pRg st="2" end="2"/>
                                            </p:txEl>
                                          </p:spTgt>
                                        </p:tgtEl>
                                        <p:attrNameLst>
                                          <p:attrName>ppt_x</p:attrName>
                                        </p:attrNameLst>
                                      </p:cBhvr>
                                    </p:anim>
                                    <p:anim from="0" to="-1.0" calcmode="lin" valueType="num">
                                      <p:cBhvr>
                                        <p:cTn id="20" dur="400" decel="50000" autoRev="1" fill="hold">
                                          <p:stCondLst>
                                            <p:cond delay="1200"/>
                                          </p:stCondLst>
                                        </p:cTn>
                                        <p:tgtEl>
                                          <p:spTgt spid="3">
                                            <p:txEl>
                                              <p:pRg st="2" end="2"/>
                                            </p:txEl>
                                          </p:spTgt>
                                        </p:tgtEl>
                                        <p:attrNameLst>
                                          <p:attrName>xshear</p:attrName>
                                        </p:attrNameLst>
                                      </p:cBhvr>
                                    </p:anim>
                                    <p:animScale>
                                      <p:cBhvr>
                                        <p:cTn id="21" dur="400" decel="100000" autoRev="1" fill="hold">
                                          <p:stCondLst>
                                            <p:cond delay="1200"/>
                                          </p:stCondLst>
                                        </p:cTn>
                                        <p:tgtEl>
                                          <p:spTgt spid="3">
                                            <p:txEl>
                                              <p:pRg st="2" end="2"/>
                                            </p:txEl>
                                          </p:spTgt>
                                        </p:tgtEl>
                                      </p:cBhvr>
                                      <p:from x="100000" y="100000"/>
                                      <p:to x="80000" y="100000"/>
                                    </p:animScale>
                                    <p:anim by="(#ppt_h/3+#ppt_w*0.1)" calcmode="lin" valueType="num">
                                      <p:cBhvr additive="sum">
                                        <p:cTn id="22" dur="400" decel="100000" autoRev="1" fill="hold">
                                          <p:stCondLst>
                                            <p:cond delay="1200"/>
                                          </p:stCondLst>
                                        </p:cTn>
                                        <p:tgtEl>
                                          <p:spTgt spid="3">
                                            <p:txEl>
                                              <p:pRg st="2" end="2"/>
                                            </p:txEl>
                                          </p:spTgt>
                                        </p:tgtEl>
                                        <p:attrNameLst>
                                          <p:attrName>ppt_x</p:attrName>
                                        </p:attrNameLst>
                                      </p:cBhvr>
                                    </p:anim>
                                  </p:childTnLst>
                                </p:cTn>
                              </p:par>
                              <p:par>
                                <p:cTn id="23" presetID="34" presetClass="entr" presetSubtype="0" fill="hold"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from="(-#ppt_w/2)" to="(#ppt_x)" calcmode="lin" valueType="num">
                                      <p:cBhvr>
                                        <p:cTn id="25" dur="1200" fill="hold">
                                          <p:stCondLst>
                                            <p:cond delay="0"/>
                                          </p:stCondLst>
                                        </p:cTn>
                                        <p:tgtEl>
                                          <p:spTgt spid="3">
                                            <p:txEl>
                                              <p:pRg st="3" end="3"/>
                                            </p:txEl>
                                          </p:spTgt>
                                        </p:tgtEl>
                                        <p:attrNameLst>
                                          <p:attrName>ppt_x</p:attrName>
                                        </p:attrNameLst>
                                      </p:cBhvr>
                                    </p:anim>
                                    <p:anim from="0" to="-1.0" calcmode="lin" valueType="num">
                                      <p:cBhvr>
                                        <p:cTn id="26" dur="400" decel="50000" autoRev="1" fill="hold">
                                          <p:stCondLst>
                                            <p:cond delay="1200"/>
                                          </p:stCondLst>
                                        </p:cTn>
                                        <p:tgtEl>
                                          <p:spTgt spid="3">
                                            <p:txEl>
                                              <p:pRg st="3" end="3"/>
                                            </p:txEl>
                                          </p:spTgt>
                                        </p:tgtEl>
                                        <p:attrNameLst>
                                          <p:attrName>xshear</p:attrName>
                                        </p:attrNameLst>
                                      </p:cBhvr>
                                    </p:anim>
                                    <p:animScale>
                                      <p:cBhvr>
                                        <p:cTn id="27" dur="400" decel="100000" autoRev="1" fill="hold">
                                          <p:stCondLst>
                                            <p:cond delay="1200"/>
                                          </p:stCondLst>
                                        </p:cTn>
                                        <p:tgtEl>
                                          <p:spTgt spid="3">
                                            <p:txEl>
                                              <p:pRg st="3" end="3"/>
                                            </p:txEl>
                                          </p:spTgt>
                                        </p:tgtEl>
                                      </p:cBhvr>
                                      <p:from x="100000" y="100000"/>
                                      <p:to x="80000" y="100000"/>
                                    </p:animScale>
                                    <p:anim by="(#ppt_h/3+#ppt_w*0.1)" calcmode="lin" valueType="num">
                                      <p:cBhvr additive="sum">
                                        <p:cTn id="28" dur="400" decel="100000" autoRev="1" fill="hold">
                                          <p:stCondLst>
                                            <p:cond delay="1200"/>
                                          </p:stCondLst>
                                        </p:cTn>
                                        <p:tgtEl>
                                          <p:spTgt spid="3">
                                            <p:txEl>
                                              <p:pRg st="3" end="3"/>
                                            </p:txEl>
                                          </p:spTgt>
                                        </p:tgtEl>
                                        <p:attrNameLst>
                                          <p:attrName>ppt_x</p:attrName>
                                        </p:attrNameLst>
                                      </p:cBhvr>
                                    </p:anim>
                                  </p:childTnLst>
                                </p:cTn>
                              </p:par>
                              <p:par>
                                <p:cTn id="29" presetID="34" presetClass="entr" presetSubtype="0" fill="hold"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from="(-#ppt_w/2)" to="(#ppt_x)" calcmode="lin" valueType="num">
                                      <p:cBhvr>
                                        <p:cTn id="31" dur="1200" fill="hold">
                                          <p:stCondLst>
                                            <p:cond delay="0"/>
                                          </p:stCondLst>
                                        </p:cTn>
                                        <p:tgtEl>
                                          <p:spTgt spid="3">
                                            <p:txEl>
                                              <p:pRg st="4" end="4"/>
                                            </p:txEl>
                                          </p:spTgt>
                                        </p:tgtEl>
                                        <p:attrNameLst>
                                          <p:attrName>ppt_x</p:attrName>
                                        </p:attrNameLst>
                                      </p:cBhvr>
                                    </p:anim>
                                    <p:anim from="0" to="-1.0" calcmode="lin" valueType="num">
                                      <p:cBhvr>
                                        <p:cTn id="32" dur="400" decel="50000" autoRev="1" fill="hold">
                                          <p:stCondLst>
                                            <p:cond delay="1200"/>
                                          </p:stCondLst>
                                        </p:cTn>
                                        <p:tgtEl>
                                          <p:spTgt spid="3">
                                            <p:txEl>
                                              <p:pRg st="4" end="4"/>
                                            </p:txEl>
                                          </p:spTgt>
                                        </p:tgtEl>
                                        <p:attrNameLst>
                                          <p:attrName>xshear</p:attrName>
                                        </p:attrNameLst>
                                      </p:cBhvr>
                                    </p:anim>
                                    <p:animScale>
                                      <p:cBhvr>
                                        <p:cTn id="33" dur="400" decel="100000" autoRev="1" fill="hold">
                                          <p:stCondLst>
                                            <p:cond delay="1200"/>
                                          </p:stCondLst>
                                        </p:cTn>
                                        <p:tgtEl>
                                          <p:spTgt spid="3">
                                            <p:txEl>
                                              <p:pRg st="4" end="4"/>
                                            </p:txEl>
                                          </p:spTgt>
                                        </p:tgtEl>
                                      </p:cBhvr>
                                      <p:from x="100000" y="100000"/>
                                      <p:to x="80000" y="100000"/>
                                    </p:animScale>
                                    <p:anim by="(#ppt_h/3+#ppt_w*0.1)" calcmode="lin" valueType="num">
                                      <p:cBhvr additive="sum">
                                        <p:cTn id="34" dur="400" decel="100000" autoRev="1" fill="hold">
                                          <p:stCondLst>
                                            <p:cond delay="1200"/>
                                          </p:stCondLst>
                                        </p:cTn>
                                        <p:tgtEl>
                                          <p:spTgt spid="3">
                                            <p:txEl>
                                              <p:pRg st="4" end="4"/>
                                            </p:txEl>
                                          </p:spTgt>
                                        </p:tgtEl>
                                        <p:attrNameLst>
                                          <p:attrName>ppt_x</p:attrName>
                                        </p:attrNameLst>
                                      </p:cBhvr>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626" y="452718"/>
            <a:ext cx="7409464" cy="1569660"/>
          </a:xfrm>
        </p:spPr>
        <p:txBody>
          <a:bodyPr wrap="none">
            <a:spAutoFit/>
          </a:bodyPr>
          <a:lstStyle/>
          <a:p>
            <a:pPr algn="r" fontAlgn="base">
              <a:lnSpc>
                <a:spcPct val="150000"/>
              </a:lnSpc>
              <a:spcAft>
                <a:spcPct val="0"/>
              </a:spcAft>
              <a:buFont typeface="Arial" charset="0"/>
            </a:pPr>
            <a:r>
              <a:rPr lang="fa-IR" sz="3200" b="1" dirty="0">
                <a:solidFill>
                  <a:schemeClr val="accent1">
                    <a:lumMod val="20000"/>
                    <a:lumOff val="80000"/>
                  </a:schemeClr>
                </a:solidFill>
                <a:effectLst>
                  <a:outerShdw blurRad="38100" dist="38100" dir="2700000" algn="tl">
                    <a:srgbClr val="000000">
                      <a:alpha val="43137"/>
                    </a:srgbClr>
                  </a:outerShdw>
                </a:effectLst>
                <a:latin typeface="Arial" charset="0"/>
                <a:ea typeface="+mn-ea"/>
                <a:cs typeface="B Nazanin" panose="00000400000000000000" pitchFamily="2" charset="-78"/>
              </a:rPr>
              <a:t>بیانیه شماره 4 از هیات اصول حسابداری (</a:t>
            </a:r>
            <a:r>
              <a:rPr lang="en-US" sz="3200" b="1" dirty="0">
                <a:solidFill>
                  <a:schemeClr val="accent1">
                    <a:lumMod val="20000"/>
                    <a:lumOff val="80000"/>
                  </a:schemeClr>
                </a:solidFill>
                <a:effectLst>
                  <a:outerShdw blurRad="38100" dist="38100" dir="2700000" algn="tl">
                    <a:srgbClr val="000000">
                      <a:alpha val="43137"/>
                    </a:srgbClr>
                  </a:outerShdw>
                </a:effectLst>
                <a:latin typeface="Arial" charset="0"/>
                <a:ea typeface="+mn-ea"/>
                <a:cs typeface="B Nazanin" panose="00000400000000000000" pitchFamily="2" charset="-78"/>
              </a:rPr>
              <a:t>APB4</a:t>
            </a:r>
            <a:r>
              <a:rPr lang="fa-IR" sz="3200" b="1" dirty="0">
                <a:solidFill>
                  <a:schemeClr val="accent1">
                    <a:lumMod val="20000"/>
                    <a:lumOff val="80000"/>
                  </a:schemeClr>
                </a:solidFill>
                <a:effectLst>
                  <a:outerShdw blurRad="38100" dist="38100" dir="2700000" algn="tl">
                    <a:srgbClr val="000000">
                      <a:alpha val="43137"/>
                    </a:srgbClr>
                  </a:outerShdw>
                </a:effectLst>
                <a:latin typeface="Arial" charset="0"/>
                <a:ea typeface="+mn-ea"/>
                <a:cs typeface="B Nazanin" panose="00000400000000000000" pitchFamily="2" charset="-78"/>
              </a:rPr>
              <a:t>) : </a:t>
            </a:r>
            <a:br>
              <a:rPr lang="fa-IR" sz="3200" b="1" dirty="0">
                <a:solidFill>
                  <a:schemeClr val="accent1">
                    <a:lumMod val="20000"/>
                    <a:lumOff val="80000"/>
                  </a:schemeClr>
                </a:solidFill>
                <a:effectLst>
                  <a:outerShdw blurRad="38100" dist="38100" dir="2700000" algn="tl">
                    <a:srgbClr val="000000">
                      <a:alpha val="43137"/>
                    </a:srgbClr>
                  </a:outerShdw>
                </a:effectLst>
                <a:latin typeface="Arial" charset="0"/>
                <a:ea typeface="+mn-ea"/>
                <a:cs typeface="B Nazanin" panose="00000400000000000000" pitchFamily="2" charset="-78"/>
              </a:rPr>
            </a:br>
            <a:endParaRPr lang="fa-IR" sz="3200" b="1" dirty="0">
              <a:solidFill>
                <a:schemeClr val="accent1">
                  <a:lumMod val="20000"/>
                  <a:lumOff val="80000"/>
                </a:schemeClr>
              </a:solidFill>
              <a:effectLst>
                <a:outerShdw blurRad="38100" dist="38100" dir="2700000" algn="tl">
                  <a:srgbClr val="000000">
                    <a:alpha val="43137"/>
                  </a:srgbClr>
                </a:outerShdw>
              </a:effectLst>
              <a:latin typeface="Arial" charset="0"/>
              <a:ea typeface="+mn-ea"/>
              <a:cs typeface="B Nazanin" panose="00000400000000000000" pitchFamily="2" charset="-78"/>
            </a:endParaRPr>
          </a:p>
        </p:txBody>
      </p:sp>
      <p:sp>
        <p:nvSpPr>
          <p:cNvPr id="3" name="Content Placeholder 2"/>
          <p:cNvSpPr>
            <a:spLocks noGrp="1"/>
          </p:cNvSpPr>
          <p:nvPr>
            <p:ph idx="1"/>
          </p:nvPr>
        </p:nvSpPr>
        <p:spPr>
          <a:xfrm>
            <a:off x="827700" y="2052925"/>
            <a:ext cx="7632732" cy="4195481"/>
          </a:xfrm>
        </p:spPr>
        <p:txBody>
          <a:bodyPr vert="horz" lIns="91440" tIns="45720" rIns="91440" bIns="45720" rtlCol="0" anchor="t">
            <a:normAutofit/>
          </a:bodyPr>
          <a:lstStyle/>
          <a:p>
            <a:pPr algn="just">
              <a:lnSpc>
                <a:spcPct val="150000"/>
              </a:lnSpc>
            </a:pPr>
            <a:r>
              <a:rPr lang="fa-IR" sz="2400" cap="all" dirty="0" smtClean="0">
                <a:cs typeface="B Nazanin" panose="00000400000000000000" pitchFamily="2" charset="-78"/>
              </a:rPr>
              <a:t>هدف </a:t>
            </a:r>
            <a:r>
              <a:rPr lang="fa-IR" sz="2400" cap="all" dirty="0">
                <a:cs typeface="B Nazanin" panose="00000400000000000000" pitchFamily="2" charset="-78"/>
              </a:rPr>
              <a:t>از ارائه این بیانیه ̨ ارائه مفاهیم اساسی گزارشگری مالی بود تا از این مفاهیم به عنوان بنیانی  برای اظهار نظرها استفاده شود . </a:t>
            </a:r>
            <a:endParaRPr lang="fa-IR" sz="2400" cap="all" dirty="0" smtClean="0">
              <a:cs typeface="B Nazanin" panose="00000400000000000000" pitchFamily="2" charset="-78"/>
            </a:endParaRPr>
          </a:p>
          <a:p>
            <a:pPr algn="just">
              <a:lnSpc>
                <a:spcPct val="150000"/>
              </a:lnSpc>
            </a:pPr>
            <a:r>
              <a:rPr lang="fa-IR" sz="2400" cap="all" dirty="0" smtClean="0">
                <a:cs typeface="B Nazanin" panose="00000400000000000000" pitchFamily="2" charset="-78"/>
              </a:rPr>
              <a:t>در </a:t>
            </a:r>
            <a:r>
              <a:rPr lang="fa-IR" sz="2400" cap="all" dirty="0">
                <a:cs typeface="B Nazanin" panose="00000400000000000000" pitchFamily="2" charset="-78"/>
              </a:rPr>
              <a:t>این بیانیه نیز تعریف حسابداری و رویکرد توجه به استفاده کنندگان مورد توجه قرار گرفت .  </a:t>
            </a:r>
            <a:r>
              <a:rPr lang="fa-IR" sz="2400" cap="all" dirty="0">
                <a:cs typeface="B Nazanin" panose="00000400000000000000" pitchFamily="2" charset="-78"/>
              </a:rPr>
              <a:t>که استفاده کنندگان به دو دسته فراد دارای منافع مستقیم و غیر مستقیم در واحد تجاری طبقه بندی میشوند. </a:t>
            </a:r>
          </a:p>
          <a:p>
            <a:pPr algn="just">
              <a:lnSpc>
                <a:spcPct val="150000"/>
              </a:lnSpc>
            </a:pPr>
            <a:r>
              <a:rPr lang="fa-IR" sz="2400" cap="all" dirty="0">
                <a:cs typeface="B Nazanin" panose="00000400000000000000" pitchFamily="2" charset="-78"/>
              </a:rPr>
              <a:t>این بیانیه در زمینه ادبیات تئوریک حسابداری تحفه با ارزشی تلقی میشود.</a:t>
            </a:r>
          </a:p>
        </p:txBody>
      </p:sp>
    </p:spTree>
    <p:extLst>
      <p:ext uri="{BB962C8B-B14F-4D97-AF65-F5344CB8AC3E}">
        <p14:creationId xmlns:p14="http://schemas.microsoft.com/office/powerpoint/2010/main" val="591907455"/>
      </p:ext>
    </p:extLst>
  </p:cSld>
  <p:clrMapOvr>
    <a:masterClrMapping/>
  </p:clrMapOvr>
  <p:transition spd="slow">
    <p:wheel/>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ubtitle 2"/>
          <p:cNvSpPr>
            <a:spLocks noGrp="1"/>
          </p:cNvSpPr>
          <p:nvPr>
            <p:ph type="subTitle" idx="1"/>
          </p:nvPr>
        </p:nvSpPr>
        <p:spPr>
          <a:xfrm>
            <a:off x="467544" y="1268760"/>
            <a:ext cx="7920608" cy="3816275"/>
          </a:xfrm>
        </p:spPr>
        <p:txBody>
          <a:bodyPr vert="horz" lIns="91440" tIns="45720" rIns="91440" bIns="45720" rtlCol="0" anchor="t">
            <a:normAutofit/>
          </a:bodyPr>
          <a:lstStyle/>
          <a:p>
            <a:pPr marL="342900" indent="-342900" algn="just">
              <a:lnSpc>
                <a:spcPct val="150000"/>
              </a:lnSpc>
              <a:buFont typeface="Wingdings" panose="05000000000000000000" pitchFamily="2" charset="2"/>
              <a:buChar char="Ø"/>
            </a:pPr>
            <a:r>
              <a:rPr lang="fa-IR" sz="2400" dirty="0">
                <a:solidFill>
                  <a:schemeClr val="tx1"/>
                </a:solidFill>
                <a:cs typeface="B Nazanin" panose="00000400000000000000" pitchFamily="2" charset="-78"/>
              </a:rPr>
              <a:t>نکته با اهمیت در این بیانیه این است که استفاده کنندگان صورت های  مالی باید آگاه بوده و با ویژگی ها و محدودیت های صورت های مالی آشنا باشند. </a:t>
            </a:r>
          </a:p>
          <a:p>
            <a:pPr marL="342900" indent="-342900" algn="just">
              <a:lnSpc>
                <a:spcPct val="150000"/>
              </a:lnSpc>
              <a:buFont typeface="Wingdings" panose="05000000000000000000" pitchFamily="2" charset="2"/>
              <a:buChar char="Ø"/>
            </a:pPr>
            <a:r>
              <a:rPr lang="fa-IR" sz="2400" dirty="0">
                <a:solidFill>
                  <a:schemeClr val="tx1"/>
                </a:solidFill>
                <a:cs typeface="B Nazanin" panose="00000400000000000000" pitchFamily="2" charset="-78"/>
              </a:rPr>
              <a:t>اما یکی از مشکلات این بیانیه  تعریف عناصر صورت های مالی همچون </a:t>
            </a:r>
            <a:r>
              <a:rPr lang="fa-IR" sz="2400" dirty="0" smtClean="0">
                <a:solidFill>
                  <a:schemeClr val="tx1"/>
                </a:solidFill>
                <a:cs typeface="B Nazanin" panose="00000400000000000000" pitchFamily="2" charset="-78"/>
              </a:rPr>
              <a:t>داراییها </a:t>
            </a:r>
            <a:r>
              <a:rPr lang="fa-IR" sz="2400" dirty="0">
                <a:solidFill>
                  <a:schemeClr val="tx1"/>
                </a:solidFill>
                <a:cs typeface="B Nazanin" panose="00000400000000000000" pitchFamily="2" charset="-78"/>
              </a:rPr>
              <a:t>̨  بدهی ها̨  حقوق مالکان ̨  درآمد ها وهزینه ها بود که بر طبق آن تمامی  این عناصر باید مطابق با اصول عمومی پذیرفته شده  حسابداری شناسایی و اندازه گیری شوند. </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7888" y="4405935"/>
            <a:ext cx="2011348" cy="2119409"/>
          </a:xfrm>
          <a:prstGeom prst="ellipse">
            <a:avLst/>
          </a:prstGeom>
          <a:ln>
            <a:noFill/>
          </a:ln>
          <a:effectLst>
            <a:softEdge rad="112500"/>
          </a:effectLst>
        </p:spPr>
      </p:pic>
    </p:spTree>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72785" y="452718"/>
            <a:ext cx="3267305" cy="1569660"/>
          </a:xfrm>
        </p:spPr>
        <p:txBody>
          <a:bodyPr wrap="none">
            <a:spAutoFit/>
          </a:bodyPr>
          <a:lstStyle/>
          <a:p>
            <a:pPr algn="r" fontAlgn="base">
              <a:lnSpc>
                <a:spcPct val="150000"/>
              </a:lnSpc>
              <a:spcAft>
                <a:spcPct val="0"/>
              </a:spcAft>
              <a:buFont typeface="Arial" charset="0"/>
            </a:pPr>
            <a:r>
              <a:rPr lang="fa-IR" sz="3200" b="1" dirty="0">
                <a:solidFill>
                  <a:schemeClr val="accent1">
                    <a:lumMod val="20000"/>
                    <a:lumOff val="80000"/>
                  </a:schemeClr>
                </a:solidFill>
                <a:effectLst>
                  <a:outerShdw blurRad="38100" dist="38100" dir="2700000" algn="tl">
                    <a:srgbClr val="000000">
                      <a:alpha val="43137"/>
                    </a:srgbClr>
                  </a:outerShdw>
                </a:effectLst>
                <a:latin typeface="Arial" charset="0"/>
                <a:ea typeface="+mn-ea"/>
                <a:cs typeface="B Nazanin" panose="00000400000000000000" pitchFamily="2" charset="-78"/>
              </a:rPr>
              <a:t>گزارش کمیته تروبلاد: </a:t>
            </a:r>
            <a:br>
              <a:rPr lang="fa-IR" sz="3200" b="1" dirty="0">
                <a:solidFill>
                  <a:schemeClr val="accent1">
                    <a:lumMod val="20000"/>
                    <a:lumOff val="80000"/>
                  </a:schemeClr>
                </a:solidFill>
                <a:effectLst>
                  <a:outerShdw blurRad="38100" dist="38100" dir="2700000" algn="tl">
                    <a:srgbClr val="000000">
                      <a:alpha val="43137"/>
                    </a:srgbClr>
                  </a:outerShdw>
                </a:effectLst>
                <a:latin typeface="Arial" charset="0"/>
                <a:ea typeface="+mn-ea"/>
                <a:cs typeface="B Nazanin" panose="00000400000000000000" pitchFamily="2" charset="-78"/>
              </a:rPr>
            </a:br>
            <a:endParaRPr lang="fa-IR" sz="3200" b="1" dirty="0">
              <a:solidFill>
                <a:schemeClr val="accent1">
                  <a:lumMod val="20000"/>
                  <a:lumOff val="80000"/>
                </a:schemeClr>
              </a:solidFill>
              <a:effectLst>
                <a:outerShdw blurRad="38100" dist="38100" dir="2700000" algn="tl">
                  <a:srgbClr val="000000">
                    <a:alpha val="43137"/>
                  </a:srgbClr>
                </a:outerShdw>
              </a:effectLst>
              <a:latin typeface="Arial" charset="0"/>
              <a:ea typeface="+mn-ea"/>
              <a:cs typeface="B Nazanin" panose="00000400000000000000" pitchFamily="2" charset="-78"/>
            </a:endParaRPr>
          </a:p>
        </p:txBody>
      </p:sp>
      <p:sp>
        <p:nvSpPr>
          <p:cNvPr id="3" name="Content Placeholder 2"/>
          <p:cNvSpPr>
            <a:spLocks noGrp="1"/>
          </p:cNvSpPr>
          <p:nvPr>
            <p:ph idx="1"/>
          </p:nvPr>
        </p:nvSpPr>
        <p:spPr>
          <a:xfrm>
            <a:off x="683568" y="1700808"/>
            <a:ext cx="7920880" cy="4195481"/>
          </a:xfrm>
        </p:spPr>
        <p:txBody>
          <a:bodyPr vert="horz" lIns="91440" tIns="45720" rIns="91440" bIns="45720" rtlCol="0" anchor="t">
            <a:normAutofit/>
          </a:bodyPr>
          <a:lstStyle/>
          <a:p>
            <a:pPr algn="just">
              <a:lnSpc>
                <a:spcPct val="110000"/>
              </a:lnSpc>
            </a:pPr>
            <a:r>
              <a:rPr lang="fa-IR" sz="2400" cap="all" dirty="0" smtClean="0">
                <a:cs typeface="B Nazanin" panose="00000400000000000000" pitchFamily="2" charset="-78"/>
              </a:rPr>
              <a:t>این </a:t>
            </a:r>
            <a:r>
              <a:rPr lang="fa-IR" sz="2400" cap="all" dirty="0">
                <a:cs typeface="B Nazanin" panose="00000400000000000000" pitchFamily="2" charset="-78"/>
              </a:rPr>
              <a:t>کمیته در سال1971 توسط </a:t>
            </a:r>
            <a:r>
              <a:rPr lang="en-US" sz="2400" cap="all" dirty="0">
                <a:cs typeface="B Nazanin" panose="00000400000000000000" pitchFamily="2" charset="-78"/>
              </a:rPr>
              <a:t>AICPA </a:t>
            </a:r>
            <a:r>
              <a:rPr lang="fa-IR" sz="2400" cap="all" dirty="0">
                <a:cs typeface="B Nazanin" panose="00000400000000000000" pitchFamily="2" charset="-78"/>
              </a:rPr>
              <a:t>(انجمن حسابداران رسمی آمریکا) تشکیل شد درست همزمان که هیات اصول حسابداری زیر انتقادات شدیدی بود</a:t>
            </a:r>
            <a:r>
              <a:rPr lang="fa-IR" sz="2400" cap="all" dirty="0" smtClean="0">
                <a:cs typeface="B Nazanin" panose="00000400000000000000" pitchFamily="2" charset="-78"/>
              </a:rPr>
              <a:t>.</a:t>
            </a:r>
          </a:p>
          <a:p>
            <a:pPr algn="just">
              <a:lnSpc>
                <a:spcPct val="110000"/>
              </a:lnSpc>
            </a:pPr>
            <a:r>
              <a:rPr lang="fa-IR" sz="2400" cap="all" dirty="0" smtClean="0">
                <a:cs typeface="B Nazanin" panose="00000400000000000000" pitchFamily="2" charset="-78"/>
              </a:rPr>
              <a:t>  </a:t>
            </a:r>
            <a:r>
              <a:rPr lang="fa-IR" sz="2400" cap="all" dirty="0">
                <a:cs typeface="B Nazanin" panose="00000400000000000000" pitchFamily="2" charset="-78"/>
              </a:rPr>
              <a:t>مسئولیت این کمیته این بود که با استفاده از بیانیه شماره 4 هیات اصول حسابداری  به اصلاح و بهبود اهداف صورت های مالی ̨ به عنوان بخشی از یک ساختار ابر تئوریک بپردازند.  </a:t>
            </a:r>
            <a:endParaRPr lang="fa-IR" sz="2400" cap="all" dirty="0" smtClean="0">
              <a:cs typeface="B Nazanin" panose="00000400000000000000" pitchFamily="2" charset="-78"/>
            </a:endParaRPr>
          </a:p>
          <a:p>
            <a:pPr algn="just">
              <a:lnSpc>
                <a:spcPct val="110000"/>
              </a:lnSpc>
            </a:pPr>
            <a:r>
              <a:rPr lang="fa-IR" sz="2400" cap="all" dirty="0" smtClean="0">
                <a:cs typeface="B Nazanin" panose="00000400000000000000" pitchFamily="2" charset="-78"/>
              </a:rPr>
              <a:t>این </a:t>
            </a:r>
            <a:r>
              <a:rPr lang="fa-IR" sz="2400" cap="all" dirty="0">
                <a:cs typeface="B Nazanin" panose="00000400000000000000" pitchFamily="2" charset="-78"/>
              </a:rPr>
              <a:t>گزارش در نهایت 12 هدف برای حسابداری برشمرد که علاوه بر این اهداف  این گزارش فصل کوتاهی  تحت  عنوان  خصوصیات  کیفی گزارشگری داشت که عمدتا بر پایه استانداردها و رهنمودهای </a:t>
            </a:r>
            <a:r>
              <a:rPr lang="en-US" sz="2400" cap="all" dirty="0">
                <a:cs typeface="B Nazanin" panose="00000400000000000000" pitchFamily="2" charset="-78"/>
              </a:rPr>
              <a:t>ASOBAT </a:t>
            </a:r>
            <a:r>
              <a:rPr lang="fa-IR" sz="2400" cap="all" dirty="0">
                <a:cs typeface="B Nazanin" panose="00000400000000000000" pitchFamily="2" charset="-78"/>
              </a:rPr>
              <a:t> (تئوری بنیادین حسابداری) و اهداف کیفی  شماره 4 است .</a:t>
            </a:r>
            <a:endParaRPr lang="en-US" sz="2400" cap="all" dirty="0">
              <a:cs typeface="B Nazanin" panose="00000400000000000000" pitchFamily="2" charset="-78"/>
            </a:endParaRPr>
          </a:p>
          <a:p>
            <a:pPr algn="just">
              <a:lnSpc>
                <a:spcPct val="110000"/>
              </a:lnSpc>
            </a:pPr>
            <a:endParaRPr lang="fa-IR" sz="2400" cap="all" dirty="0">
              <a:cs typeface="B Nazanin" panose="00000400000000000000" pitchFamily="2" charset="-78"/>
            </a:endParaRPr>
          </a:p>
        </p:txBody>
      </p:sp>
    </p:spTree>
    <p:extLst>
      <p:ext uri="{BB962C8B-B14F-4D97-AF65-F5344CB8AC3E}">
        <p14:creationId xmlns:p14="http://schemas.microsoft.com/office/powerpoint/2010/main" val="2073618796"/>
      </p:ext>
    </p:extLst>
  </p:cSld>
  <p:clrMapOvr>
    <a:masterClrMapping/>
  </p:clrMapOvr>
  <p:transition spd="slow">
    <p:whee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332656"/>
            <a:ext cx="7496026" cy="1569660"/>
          </a:xfrm>
        </p:spPr>
        <p:txBody>
          <a:bodyPr wrap="none">
            <a:spAutoFit/>
          </a:bodyPr>
          <a:lstStyle/>
          <a:p>
            <a:pPr algn="r" fontAlgn="base">
              <a:lnSpc>
                <a:spcPct val="150000"/>
              </a:lnSpc>
              <a:spcAft>
                <a:spcPct val="0"/>
              </a:spcAft>
              <a:buFont typeface="Arial" charset="0"/>
            </a:pPr>
            <a:r>
              <a:rPr lang="fa-IR" sz="3200" b="1" dirty="0">
                <a:solidFill>
                  <a:schemeClr val="accent1">
                    <a:lumMod val="20000"/>
                    <a:lumOff val="80000"/>
                  </a:schemeClr>
                </a:solidFill>
                <a:effectLst>
                  <a:outerShdw blurRad="38100" dist="38100" dir="2700000" algn="tl">
                    <a:srgbClr val="000000">
                      <a:alpha val="43137"/>
                    </a:srgbClr>
                  </a:outerShdw>
                </a:effectLst>
                <a:latin typeface="Arial" charset="0"/>
                <a:ea typeface="+mn-ea"/>
                <a:cs typeface="B Nazanin" panose="00000400000000000000" pitchFamily="2" charset="-78"/>
              </a:rPr>
              <a:t>رویکردهای تئوریک در تدوین رویه های حسابداری:  </a:t>
            </a:r>
            <a:br>
              <a:rPr lang="fa-IR" sz="3200" b="1" dirty="0">
                <a:solidFill>
                  <a:schemeClr val="accent1">
                    <a:lumMod val="20000"/>
                    <a:lumOff val="80000"/>
                  </a:schemeClr>
                </a:solidFill>
                <a:effectLst>
                  <a:outerShdw blurRad="38100" dist="38100" dir="2700000" algn="tl">
                    <a:srgbClr val="000000">
                      <a:alpha val="43137"/>
                    </a:srgbClr>
                  </a:outerShdw>
                </a:effectLst>
                <a:latin typeface="Arial" charset="0"/>
                <a:ea typeface="+mn-ea"/>
                <a:cs typeface="B Nazanin" panose="00000400000000000000" pitchFamily="2" charset="-78"/>
              </a:rPr>
            </a:br>
            <a:endParaRPr lang="fa-IR" sz="3200" b="1" dirty="0">
              <a:solidFill>
                <a:schemeClr val="accent1">
                  <a:lumMod val="20000"/>
                  <a:lumOff val="80000"/>
                </a:schemeClr>
              </a:solidFill>
              <a:effectLst>
                <a:outerShdw blurRad="38100" dist="38100" dir="2700000" algn="tl">
                  <a:srgbClr val="000000">
                    <a:alpha val="43137"/>
                  </a:srgbClr>
                </a:outerShdw>
              </a:effectLst>
              <a:latin typeface="Arial" charset="0"/>
              <a:ea typeface="+mn-ea"/>
              <a:cs typeface="B Nazanin" panose="00000400000000000000" pitchFamily="2" charset="-78"/>
            </a:endParaRPr>
          </a:p>
        </p:txBody>
      </p:sp>
      <p:sp>
        <p:nvSpPr>
          <p:cNvPr id="3" name="Content Placeholder 2"/>
          <p:cNvSpPr>
            <a:spLocks noGrp="1"/>
          </p:cNvSpPr>
          <p:nvPr>
            <p:ph idx="1"/>
          </p:nvPr>
        </p:nvSpPr>
        <p:spPr>
          <a:xfrm>
            <a:off x="467544" y="1902316"/>
            <a:ext cx="7776748" cy="4195481"/>
          </a:xfrm>
        </p:spPr>
        <p:txBody>
          <a:bodyPr vert="horz" lIns="91440" tIns="45720" rIns="91440" bIns="45720" rtlCol="0" anchor="t">
            <a:normAutofit/>
          </a:bodyPr>
          <a:lstStyle/>
          <a:p>
            <a:pPr marL="0" indent="0" algn="just">
              <a:lnSpc>
                <a:spcPct val="150000"/>
              </a:lnSpc>
              <a:buFont typeface="Arial" charset="0"/>
              <a:buNone/>
            </a:pPr>
            <a:r>
              <a:rPr lang="fa-IR" sz="2400" cap="all" dirty="0">
                <a:cs typeface="B Nazanin" panose="00000400000000000000" pitchFamily="2" charset="-78"/>
              </a:rPr>
              <a:t>در رویکرد بدیهیات و اصول پس از مشخص کردن اهداف صورت های مالی ̨  به تدوین  فرضیات بدیهی اقدام میشود سپس با بهره گیری از قیاس ̨  اصول ودر نهایت رویه های حسابداری استنتاج میشود.</a:t>
            </a:r>
          </a:p>
          <a:p>
            <a:pPr marL="0" indent="0" algn="just">
              <a:lnSpc>
                <a:spcPct val="150000"/>
              </a:lnSpc>
              <a:buFont typeface="Arial" charset="0"/>
              <a:buNone/>
            </a:pPr>
            <a:r>
              <a:rPr lang="fa-IR" sz="2400" cap="all" dirty="0">
                <a:cs typeface="B Nazanin" panose="00000400000000000000" pitchFamily="2" charset="-78"/>
              </a:rPr>
              <a:t>رویکرد اهداف – استانداردها که پس از تدوین یک سری اهداف برای صورت های مالی که مهم ترین آن نیاز اطلاعاتی استفاده کنندگان است با بهره گیری از این اهداف اقدام به تدوین استانداردهای حسابداری کرد. </a:t>
            </a:r>
            <a:endParaRPr lang="en-US" sz="2400" cap="all" dirty="0">
              <a:cs typeface="B Nazanin" panose="00000400000000000000" pitchFamily="2" charset="-78"/>
            </a:endParaRPr>
          </a:p>
          <a:p>
            <a:pPr marL="0" indent="0" algn="just">
              <a:lnSpc>
                <a:spcPct val="150000"/>
              </a:lnSpc>
              <a:buFont typeface="Arial" charset="0"/>
              <a:buNone/>
            </a:pPr>
            <a:endParaRPr lang="fa-IR" sz="2400" cap="all" dirty="0">
              <a:cs typeface="B Nazanin" panose="00000400000000000000" pitchFamily="2" charset="-78"/>
            </a:endParaRPr>
          </a:p>
        </p:txBody>
      </p:sp>
    </p:spTree>
    <p:extLst>
      <p:ext uri="{BB962C8B-B14F-4D97-AF65-F5344CB8AC3E}">
        <p14:creationId xmlns:p14="http://schemas.microsoft.com/office/powerpoint/2010/main" val="3528848136"/>
      </p:ext>
    </p:extLst>
  </p:cSld>
  <p:clrMapOvr>
    <a:masterClrMapping/>
  </p:clrMapOvr>
  <p:transition spd="slow">
    <p:wheel/>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ctrTitle"/>
          </p:nvPr>
        </p:nvSpPr>
        <p:spPr/>
        <p:txBody>
          <a:bodyPr/>
          <a:lstStyle/>
          <a:p>
            <a:pPr eaLnBrk="1" fontAlgn="auto" hangingPunct="1">
              <a:spcAft>
                <a:spcPts val="0"/>
              </a:spcAft>
              <a:defRPr/>
            </a:pPr>
            <a:r>
              <a:rPr lang="fa-IR" smtClean="0"/>
              <a:t> </a:t>
            </a:r>
            <a:endParaRPr lang="en-US" smtClean="0"/>
          </a:p>
        </p:txBody>
      </p:sp>
      <p:sp>
        <p:nvSpPr>
          <p:cNvPr id="26627" name="Subtitle 2"/>
          <p:cNvSpPr>
            <a:spLocks noGrp="1"/>
          </p:cNvSpPr>
          <p:nvPr>
            <p:ph type="subTitle" idx="1"/>
          </p:nvPr>
        </p:nvSpPr>
        <p:spPr>
          <a:xfrm>
            <a:off x="840934" y="1447801"/>
            <a:ext cx="7704137" cy="4680520"/>
          </a:xfrm>
        </p:spPr>
        <p:txBody>
          <a:bodyPr vert="horz" lIns="91440" tIns="45720" rIns="91440" bIns="45720" rtlCol="0" anchor="t">
            <a:normAutofit/>
          </a:bodyPr>
          <a:lstStyle/>
          <a:p>
            <a:pPr marL="342900" indent="-342900" algn="just">
              <a:buFont typeface="Wingdings" panose="05000000000000000000" pitchFamily="2" charset="2"/>
              <a:buChar char="Ø"/>
            </a:pPr>
            <a:r>
              <a:rPr lang="fa-IR" sz="2400" dirty="0">
                <a:solidFill>
                  <a:schemeClr val="tx1"/>
                </a:solidFill>
                <a:cs typeface="B Nazanin" panose="00000400000000000000" pitchFamily="2" charset="-78"/>
              </a:rPr>
              <a:t>گزارش ترویلاد رویکردی استفاده کننده گرا دارد . به این مفهوم که با وجود گروه های مختلف همچون شرکت ها و حرفه ̨ تمرکز خود را برتامین اهداف استفاده کنندگان قرار داده است . </a:t>
            </a:r>
          </a:p>
          <a:p>
            <a:pPr marL="342900" indent="-342900" algn="just">
              <a:buFont typeface="Wingdings" panose="05000000000000000000" pitchFamily="2" charset="2"/>
              <a:buChar char="Ø"/>
            </a:pPr>
            <a:r>
              <a:rPr lang="fa-IR" sz="2400" dirty="0">
                <a:solidFill>
                  <a:schemeClr val="tx1"/>
                </a:solidFill>
                <a:cs typeface="B Nazanin" panose="00000400000000000000" pitchFamily="2" charset="-78"/>
              </a:rPr>
              <a:t>سیرت و ایجیری در تحقیقات  خود به بررسی مشکلات گزارش تروبلاد پرداخته اند . </a:t>
            </a:r>
            <a:r>
              <a:rPr lang="fa-IR" sz="2400" dirty="0">
                <a:solidFill>
                  <a:schemeClr val="tx1"/>
                </a:solidFill>
                <a:cs typeface="B Nazanin" panose="00000400000000000000" pitchFamily="2" charset="-78"/>
              </a:rPr>
              <a:t>که در این مطالعه از 3 گروه به عنوان ذینفعان اطلاعاتی سازمان یاد شده است</a:t>
            </a:r>
            <a:r>
              <a:rPr lang="fa-IR" sz="2400" dirty="0" smtClean="0">
                <a:solidFill>
                  <a:schemeClr val="tx1"/>
                </a:solidFill>
                <a:cs typeface="B Nazanin" panose="00000400000000000000" pitchFamily="2" charset="-78"/>
              </a:rPr>
              <a:t>.</a:t>
            </a:r>
          </a:p>
          <a:p>
            <a:pPr marL="342900" indent="-342900" algn="just">
              <a:buFont typeface="Wingdings" panose="05000000000000000000" pitchFamily="2" charset="2"/>
              <a:buChar char="Ø"/>
            </a:pPr>
            <a:r>
              <a:rPr lang="fa-IR" sz="2400" dirty="0" smtClean="0">
                <a:solidFill>
                  <a:schemeClr val="tx1"/>
                </a:solidFill>
                <a:cs typeface="B Nazanin" panose="00000400000000000000" pitchFamily="2" charset="-78"/>
              </a:rPr>
              <a:t> </a:t>
            </a:r>
            <a:r>
              <a:rPr lang="fa-IR" sz="2400" dirty="0">
                <a:solidFill>
                  <a:schemeClr val="tx1"/>
                </a:solidFill>
                <a:cs typeface="B Nazanin" panose="00000400000000000000" pitchFamily="2" charset="-78"/>
              </a:rPr>
              <a:t>سازمان و استفاده کنندگان و حرفه حسابداری گروه های میباشند که نیازها و الزامات اطلاعاتی متفاوتی داشته حسابداری به طور همزمان نمیتواند این نیازها و الزامات را فراهم نماید. </a:t>
            </a:r>
          </a:p>
        </p:txBody>
      </p:sp>
    </p:spTree>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3688" y="332656"/>
            <a:ext cx="5123518" cy="1508105"/>
          </a:xfrm>
        </p:spPr>
        <p:txBody>
          <a:bodyPr wrap="none">
            <a:spAutoFit/>
          </a:bodyPr>
          <a:lstStyle/>
          <a:p>
            <a:pPr algn="ctr" fontAlgn="base">
              <a:lnSpc>
                <a:spcPct val="150000"/>
              </a:lnSpc>
              <a:spcAft>
                <a:spcPct val="0"/>
              </a:spcAft>
              <a:buFont typeface="Arial" charset="0"/>
            </a:pPr>
            <a:r>
              <a:rPr lang="fa-IR" sz="3200" b="1" dirty="0">
                <a:solidFill>
                  <a:schemeClr val="accent1">
                    <a:lumMod val="20000"/>
                    <a:lumOff val="80000"/>
                  </a:schemeClr>
                </a:solidFill>
                <a:effectLst>
                  <a:outerShdw blurRad="38100" dist="38100" dir="2700000" algn="tl">
                    <a:srgbClr val="000000">
                      <a:alpha val="43137"/>
                    </a:srgbClr>
                  </a:outerShdw>
                </a:effectLst>
                <a:latin typeface="Arial" charset="0"/>
                <a:ea typeface="+mn-ea"/>
                <a:cs typeface="B Nazanin" panose="00000400000000000000" pitchFamily="2" charset="-78"/>
              </a:rPr>
              <a:t>بیانیه ای در مورد تئوری حسابداری </a:t>
            </a:r>
            <a:r>
              <a:rPr lang="fa-IR" sz="3200" b="1" dirty="0" smtClean="0">
                <a:solidFill>
                  <a:schemeClr val="accent1">
                    <a:lumMod val="20000"/>
                    <a:lumOff val="80000"/>
                  </a:schemeClr>
                </a:solidFill>
                <a:effectLst>
                  <a:outerShdw blurRad="38100" dist="38100" dir="2700000" algn="tl">
                    <a:srgbClr val="000000">
                      <a:alpha val="43137"/>
                    </a:srgbClr>
                  </a:outerShdw>
                </a:effectLst>
                <a:latin typeface="Arial" charset="0"/>
                <a:ea typeface="+mn-ea"/>
                <a:cs typeface="B Nazanin" panose="00000400000000000000" pitchFamily="2" charset="-78"/>
              </a:rPr>
              <a:t/>
            </a:r>
            <a:br>
              <a:rPr lang="fa-IR" sz="3200" b="1" dirty="0" smtClean="0">
                <a:solidFill>
                  <a:schemeClr val="accent1">
                    <a:lumMod val="20000"/>
                    <a:lumOff val="80000"/>
                  </a:schemeClr>
                </a:solidFill>
                <a:effectLst>
                  <a:outerShdw blurRad="38100" dist="38100" dir="2700000" algn="tl">
                    <a:srgbClr val="000000">
                      <a:alpha val="43137"/>
                    </a:srgbClr>
                  </a:outerShdw>
                </a:effectLst>
                <a:latin typeface="Arial" charset="0"/>
                <a:ea typeface="+mn-ea"/>
                <a:cs typeface="B Nazanin" panose="00000400000000000000" pitchFamily="2" charset="-78"/>
              </a:rPr>
            </a:br>
            <a:r>
              <a:rPr lang="fa-IR" sz="3200" b="1" dirty="0" smtClean="0">
                <a:solidFill>
                  <a:schemeClr val="accent1">
                    <a:lumMod val="20000"/>
                    <a:lumOff val="80000"/>
                  </a:schemeClr>
                </a:solidFill>
                <a:effectLst>
                  <a:outerShdw blurRad="38100" dist="38100" dir="2700000" algn="tl">
                    <a:srgbClr val="000000">
                      <a:alpha val="43137"/>
                    </a:srgbClr>
                  </a:outerShdw>
                </a:effectLst>
                <a:latin typeface="Arial" charset="0"/>
                <a:ea typeface="+mn-ea"/>
                <a:cs typeface="B Nazanin" panose="00000400000000000000" pitchFamily="2" charset="-78"/>
              </a:rPr>
              <a:t>و </a:t>
            </a:r>
            <a:r>
              <a:rPr lang="fa-IR" sz="3200" b="1" dirty="0">
                <a:solidFill>
                  <a:schemeClr val="accent1">
                    <a:lumMod val="20000"/>
                    <a:lumOff val="80000"/>
                  </a:schemeClr>
                </a:solidFill>
                <a:effectLst>
                  <a:outerShdw blurRad="38100" dist="38100" dir="2700000" algn="tl">
                    <a:srgbClr val="000000">
                      <a:alpha val="43137"/>
                    </a:srgbClr>
                  </a:outerShdw>
                </a:effectLst>
                <a:latin typeface="Arial" charset="0"/>
                <a:ea typeface="+mn-ea"/>
                <a:cs typeface="B Nazanin" panose="00000400000000000000" pitchFamily="2" charset="-78"/>
              </a:rPr>
              <a:t>پذیرش تئوری (</a:t>
            </a:r>
            <a:r>
              <a:rPr lang="en-US" sz="3200" b="1" dirty="0">
                <a:solidFill>
                  <a:schemeClr val="accent1">
                    <a:lumMod val="20000"/>
                    <a:lumOff val="80000"/>
                  </a:schemeClr>
                </a:solidFill>
                <a:effectLst>
                  <a:outerShdw blurRad="38100" dist="38100" dir="2700000" algn="tl">
                    <a:srgbClr val="000000">
                      <a:alpha val="43137"/>
                    </a:srgbClr>
                  </a:outerShdw>
                </a:effectLst>
                <a:latin typeface="Arial" charset="0"/>
                <a:ea typeface="+mn-ea"/>
                <a:cs typeface="B Nazanin" panose="00000400000000000000" pitchFamily="2" charset="-78"/>
              </a:rPr>
              <a:t>SATTA</a:t>
            </a:r>
            <a:r>
              <a:rPr lang="fa-IR" sz="3200" b="1" dirty="0">
                <a:solidFill>
                  <a:schemeClr val="accent1">
                    <a:lumMod val="20000"/>
                    <a:lumOff val="80000"/>
                  </a:schemeClr>
                </a:solidFill>
                <a:effectLst>
                  <a:outerShdw blurRad="38100" dist="38100" dir="2700000" algn="tl">
                    <a:srgbClr val="000000">
                      <a:alpha val="43137"/>
                    </a:srgbClr>
                  </a:outerShdw>
                </a:effectLst>
                <a:latin typeface="Arial" charset="0"/>
                <a:ea typeface="+mn-ea"/>
                <a:cs typeface="B Nazanin" panose="00000400000000000000" pitchFamily="2" charset="-78"/>
              </a:rPr>
              <a:t>)</a:t>
            </a:r>
          </a:p>
        </p:txBody>
      </p:sp>
      <p:sp>
        <p:nvSpPr>
          <p:cNvPr id="3" name="Content Placeholder 2"/>
          <p:cNvSpPr>
            <a:spLocks noGrp="1"/>
          </p:cNvSpPr>
          <p:nvPr>
            <p:ph idx="1"/>
          </p:nvPr>
        </p:nvSpPr>
        <p:spPr>
          <a:xfrm>
            <a:off x="827584" y="2060848"/>
            <a:ext cx="7776864" cy="4195481"/>
          </a:xfrm>
        </p:spPr>
        <p:txBody>
          <a:bodyPr vert="horz" lIns="91440" tIns="45720" rIns="91440" bIns="45720" rtlCol="0" anchor="t">
            <a:normAutofit/>
          </a:bodyPr>
          <a:lstStyle/>
          <a:p>
            <a:pPr marL="0" indent="0" algn="just">
              <a:lnSpc>
                <a:spcPct val="150000"/>
              </a:lnSpc>
              <a:buFont typeface="Arial" charset="0"/>
              <a:buNone/>
            </a:pPr>
            <a:endParaRPr lang="fa-IR" sz="2400" cap="all" dirty="0">
              <a:cs typeface="B Nazanin" panose="00000400000000000000" pitchFamily="2" charset="-78"/>
            </a:endParaRPr>
          </a:p>
          <a:p>
            <a:pPr marL="0" indent="0" algn="just">
              <a:lnSpc>
                <a:spcPct val="150000"/>
              </a:lnSpc>
              <a:buFont typeface="Arial" charset="0"/>
              <a:buNone/>
            </a:pPr>
            <a:r>
              <a:rPr lang="fa-IR" sz="2400" cap="all" dirty="0">
                <a:cs typeface="B Nazanin" panose="00000400000000000000" pitchFamily="2" charset="-78"/>
              </a:rPr>
              <a:t>پیام اصلی این است که چرا در حال حاضر نمیتوان  به یک نتیجه گیری  مشخص در قبال تئوری حسابداری دست یافت ̨  به این مفهوم که چرا نمیتوان یک سیستم مشخص ارزشیابی را از سایر سیستمها برتر دانست . </a:t>
            </a:r>
            <a:endParaRPr lang="fa-IR" sz="2400" cap="all" dirty="0" smtClean="0">
              <a:cs typeface="B Nazanin" panose="00000400000000000000" pitchFamily="2" charset="-78"/>
            </a:endParaRPr>
          </a:p>
          <a:p>
            <a:pPr marL="0" indent="0" algn="just">
              <a:lnSpc>
                <a:spcPct val="150000"/>
              </a:lnSpc>
              <a:buFont typeface="Arial" charset="0"/>
              <a:buNone/>
            </a:pPr>
            <a:r>
              <a:rPr lang="fa-IR" sz="2400" cap="all" dirty="0" smtClean="0">
                <a:cs typeface="B Nazanin" panose="00000400000000000000" pitchFamily="2" charset="-78"/>
              </a:rPr>
              <a:t>که </a:t>
            </a:r>
            <a:r>
              <a:rPr lang="fa-IR" sz="2400" cap="all" dirty="0">
                <a:cs typeface="B Nazanin" panose="00000400000000000000" pitchFamily="2" charset="-78"/>
              </a:rPr>
              <a:t>این بیانیه مشکل اصلی را تنوع استفاده کنندگان برحسب تصمیم ها و همچنین  نیاز های اطلاعاتی  متفاوتشان  میداند .    </a:t>
            </a:r>
          </a:p>
        </p:txBody>
      </p:sp>
    </p:spTree>
    <p:extLst>
      <p:ext uri="{BB962C8B-B14F-4D97-AF65-F5344CB8AC3E}">
        <p14:creationId xmlns:p14="http://schemas.microsoft.com/office/powerpoint/2010/main" val="2569270785"/>
      </p:ext>
    </p:extLst>
  </p:cSld>
  <p:clrMapOvr>
    <a:masterClrMapping/>
  </p:clrMapOvr>
  <p:transition spd="slow">
    <p:wheel/>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ubtitle 2"/>
          <p:cNvSpPr>
            <a:spLocks noGrp="1"/>
          </p:cNvSpPr>
          <p:nvPr>
            <p:ph type="subTitle" idx="1"/>
          </p:nvPr>
        </p:nvSpPr>
        <p:spPr>
          <a:xfrm>
            <a:off x="683568" y="1412776"/>
            <a:ext cx="7848600" cy="4320331"/>
          </a:xfrm>
        </p:spPr>
        <p:txBody>
          <a:bodyPr vert="horz" lIns="91440" tIns="45720" rIns="91440" bIns="45720" rtlCol="0" anchor="t">
            <a:normAutofit/>
          </a:bodyPr>
          <a:lstStyle/>
          <a:p>
            <a:pPr algn="just">
              <a:lnSpc>
                <a:spcPct val="150000"/>
              </a:lnSpc>
              <a:buFont typeface="Arial" charset="0"/>
            </a:pPr>
            <a:r>
              <a:rPr lang="fa-IR" sz="2400" dirty="0">
                <a:solidFill>
                  <a:schemeClr val="tx1"/>
                </a:solidFill>
                <a:cs typeface="B Nazanin" panose="00000400000000000000" pitchFamily="2" charset="-78"/>
              </a:rPr>
              <a:t>این بیانیه در زمینه ادبیات تئوریک حسابداری تحفه  با ارزشی تلقی میشود که نمیتوان به سادگی نتایج آن را زیر سوال برد .  در واقع </a:t>
            </a:r>
            <a:r>
              <a:rPr lang="en-US" sz="2400" dirty="0">
                <a:solidFill>
                  <a:schemeClr val="tx1"/>
                </a:solidFill>
                <a:cs typeface="B Nazanin" panose="00000400000000000000" pitchFamily="2" charset="-78"/>
              </a:rPr>
              <a:t>SATTA</a:t>
            </a:r>
            <a:r>
              <a:rPr lang="fa-IR" sz="2400" dirty="0">
                <a:solidFill>
                  <a:schemeClr val="tx1"/>
                </a:solidFill>
                <a:cs typeface="B Nazanin" panose="00000400000000000000" pitchFamily="2" charset="-78"/>
              </a:rPr>
              <a:t> کوششی در به تصور کشیدن وضعیت حسابداری اواخر دهه 1970 در امریکا بود .  که نکته جالب توجه این است که این بیانیه همزمان با پروژه تدوین چارچوب نظری گزارشگری مالی آغاز شده و نظر افراد برجسته دانشگاهی در آن لحاظ شده بود. </a:t>
            </a:r>
          </a:p>
          <a:p>
            <a:pPr algn="just">
              <a:lnSpc>
                <a:spcPct val="150000"/>
              </a:lnSpc>
              <a:buFont typeface="Arial" charset="0"/>
            </a:pPr>
            <a:endParaRPr lang="fa-IR" sz="2400" dirty="0">
              <a:solidFill>
                <a:schemeClr val="tx1"/>
              </a:solidFill>
              <a:cs typeface="B Nazanin" panose="00000400000000000000" pitchFamily="2" charset="-78"/>
            </a:endParaRPr>
          </a:p>
          <a:p>
            <a:pPr algn="just">
              <a:lnSpc>
                <a:spcPct val="150000"/>
              </a:lnSpc>
              <a:buFont typeface="Arial" charset="0"/>
            </a:pPr>
            <a:endParaRPr lang="en-US" sz="2400" dirty="0">
              <a:solidFill>
                <a:schemeClr val="tx1"/>
              </a:solidFill>
              <a:cs typeface="B Nazanin" panose="00000400000000000000" pitchFamily="2" charset="-78"/>
            </a:endParaRPr>
          </a:p>
        </p:txBody>
      </p:sp>
      <p:pic>
        <p:nvPicPr>
          <p:cNvPr id="3" name="Picture 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41408" y="3966694"/>
            <a:ext cx="1751032" cy="214002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flipH="1">
            <a:off x="323527" y="0"/>
            <a:ext cx="5683945" cy="6669360"/>
          </a:xfrm>
          <a:prstGeom prst="rect">
            <a:avLst/>
          </a:prstGeom>
        </p:spPr>
      </p:pic>
      <p:sp>
        <p:nvSpPr>
          <p:cNvPr id="2" name="Title 1"/>
          <p:cNvSpPr>
            <a:spLocks noGrp="1"/>
          </p:cNvSpPr>
          <p:nvPr>
            <p:ph type="title"/>
          </p:nvPr>
        </p:nvSpPr>
        <p:spPr>
          <a:xfrm>
            <a:off x="3779060" y="452718"/>
            <a:ext cx="3761030" cy="1569660"/>
          </a:xfrm>
        </p:spPr>
        <p:txBody>
          <a:bodyPr wrap="none">
            <a:spAutoFit/>
          </a:bodyPr>
          <a:lstStyle/>
          <a:p>
            <a:pPr algn="r" fontAlgn="base">
              <a:lnSpc>
                <a:spcPct val="150000"/>
              </a:lnSpc>
              <a:spcAft>
                <a:spcPct val="0"/>
              </a:spcAft>
              <a:buFont typeface="Arial" charset="0"/>
            </a:pPr>
            <a:r>
              <a:rPr lang="fa-IR" sz="3200" b="1" dirty="0">
                <a:solidFill>
                  <a:schemeClr val="accent1">
                    <a:lumMod val="20000"/>
                    <a:lumOff val="80000"/>
                  </a:schemeClr>
                </a:solidFill>
                <a:effectLst>
                  <a:outerShdw blurRad="38100" dist="38100" dir="2700000" algn="tl">
                    <a:srgbClr val="000000">
                      <a:alpha val="43137"/>
                    </a:srgbClr>
                  </a:outerShdw>
                </a:effectLst>
                <a:latin typeface="Arial" charset="0"/>
                <a:ea typeface="+mn-ea"/>
                <a:cs typeface="B Nazanin" panose="00000400000000000000" pitchFamily="2" charset="-78"/>
              </a:rPr>
              <a:t>اهداف استفاده کنندگان : </a:t>
            </a:r>
            <a:br>
              <a:rPr lang="fa-IR" sz="3200" b="1" dirty="0">
                <a:solidFill>
                  <a:schemeClr val="accent1">
                    <a:lumMod val="20000"/>
                    <a:lumOff val="80000"/>
                  </a:schemeClr>
                </a:solidFill>
                <a:effectLst>
                  <a:outerShdw blurRad="38100" dist="38100" dir="2700000" algn="tl">
                    <a:srgbClr val="000000">
                      <a:alpha val="43137"/>
                    </a:srgbClr>
                  </a:outerShdw>
                </a:effectLst>
                <a:latin typeface="Arial" charset="0"/>
                <a:ea typeface="+mn-ea"/>
                <a:cs typeface="B Nazanin" panose="00000400000000000000" pitchFamily="2" charset="-78"/>
              </a:rPr>
            </a:br>
            <a:endParaRPr lang="fa-IR" sz="3200" b="1" dirty="0">
              <a:solidFill>
                <a:schemeClr val="accent1">
                  <a:lumMod val="20000"/>
                  <a:lumOff val="80000"/>
                </a:schemeClr>
              </a:solidFill>
              <a:effectLst>
                <a:outerShdw blurRad="38100" dist="38100" dir="2700000" algn="tl">
                  <a:srgbClr val="000000">
                    <a:alpha val="43137"/>
                  </a:srgbClr>
                </a:outerShdw>
              </a:effectLst>
              <a:latin typeface="Arial" charset="0"/>
              <a:ea typeface="+mn-ea"/>
              <a:cs typeface="B Nazanin" panose="00000400000000000000" pitchFamily="2" charset="-78"/>
            </a:endParaRPr>
          </a:p>
        </p:txBody>
      </p:sp>
      <p:sp>
        <p:nvSpPr>
          <p:cNvPr id="3" name="Content Placeholder 2"/>
          <p:cNvSpPr>
            <a:spLocks noGrp="1"/>
          </p:cNvSpPr>
          <p:nvPr>
            <p:ph idx="1"/>
          </p:nvPr>
        </p:nvSpPr>
        <p:spPr>
          <a:xfrm>
            <a:off x="539552" y="2052925"/>
            <a:ext cx="7848872" cy="4195481"/>
          </a:xfrm>
        </p:spPr>
        <p:txBody>
          <a:bodyPr vert="horz" lIns="91440" tIns="45720" rIns="91440" bIns="45720" rtlCol="0" anchor="t">
            <a:normAutofit/>
          </a:bodyPr>
          <a:lstStyle/>
          <a:p>
            <a:pPr marL="0" indent="0" algn="just">
              <a:lnSpc>
                <a:spcPct val="150000"/>
              </a:lnSpc>
              <a:buFont typeface="Arial" charset="0"/>
              <a:buNone/>
            </a:pPr>
            <a:r>
              <a:rPr lang="fa-IR" sz="2400" cap="all" dirty="0">
                <a:cs typeface="B Nazanin" panose="00000400000000000000" pitchFamily="2" charset="-78"/>
              </a:rPr>
              <a:t>این اهداف در قالب اهداف اولیه و ثانویه طبقه بندی میشوند.  دو حیطه عمده برای ارائه اطلاعات گسترده برای استفاده کنندگان مطرح میشود که شامل موارد زیر است: </a:t>
            </a:r>
          </a:p>
          <a:p>
            <a:pPr algn="just">
              <a:lnSpc>
                <a:spcPct val="150000"/>
              </a:lnSpc>
              <a:buFont typeface="Wingdings" panose="05000000000000000000" pitchFamily="2" charset="2"/>
              <a:buChar char="ü"/>
            </a:pPr>
            <a:r>
              <a:rPr lang="fa-IR" sz="2400" cap="all" dirty="0">
                <a:cs typeface="B Nazanin" panose="00000400000000000000" pitchFamily="2" charset="-78"/>
              </a:rPr>
              <a:t>اولین حیطه را تحت عنوان هدف توانایی پیش بینی میشناسند . </a:t>
            </a:r>
          </a:p>
          <a:p>
            <a:pPr algn="just">
              <a:lnSpc>
                <a:spcPct val="150000"/>
              </a:lnSpc>
              <a:buFont typeface="Wingdings" panose="05000000000000000000" pitchFamily="2" charset="2"/>
              <a:buChar char="ü"/>
            </a:pPr>
            <a:r>
              <a:rPr lang="fa-IR" sz="2400" cap="all" dirty="0">
                <a:cs typeface="B Nazanin" panose="00000400000000000000" pitchFamily="2" charset="-78"/>
              </a:rPr>
              <a:t>دومین حیطه مفهومی توسعه یافته از مباشرت میباشد که حسابدهی نام دارد .</a:t>
            </a:r>
          </a:p>
          <a:p>
            <a:pPr marL="0" indent="0" algn="just">
              <a:lnSpc>
                <a:spcPct val="150000"/>
              </a:lnSpc>
              <a:buFont typeface="Arial" charset="0"/>
              <a:buNone/>
            </a:pPr>
            <a:endParaRPr lang="fa-IR" sz="2400" cap="all" dirty="0">
              <a:cs typeface="B Nazanin" panose="00000400000000000000" pitchFamily="2" charset="-78"/>
            </a:endParaRPr>
          </a:p>
        </p:txBody>
      </p:sp>
    </p:spTree>
    <p:extLst>
      <p:ext uri="{BB962C8B-B14F-4D97-AF65-F5344CB8AC3E}">
        <p14:creationId xmlns:p14="http://schemas.microsoft.com/office/powerpoint/2010/main" val="2555227652"/>
      </p:ext>
    </p:extLst>
  </p:cSld>
  <p:clrMapOvr>
    <a:masterClrMapping/>
  </p:clrMapOvr>
  <p:transition spd="slow">
    <p:wheel/>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11188" y="1772815"/>
            <a:ext cx="7921625" cy="4535909"/>
          </a:xfrm>
        </p:spPr>
        <p:txBody>
          <a:bodyPr vert="horz" lIns="91440" tIns="45720" rIns="91440" bIns="45720" rtlCol="0" anchor="t">
            <a:normAutofit fontScale="85000" lnSpcReduction="20000"/>
          </a:bodyPr>
          <a:lstStyle/>
          <a:p>
            <a:pPr algn="just">
              <a:lnSpc>
                <a:spcPct val="150000"/>
              </a:lnSpc>
              <a:buFont typeface="Arial" charset="0"/>
            </a:pPr>
            <a:r>
              <a:rPr lang="fa-IR" sz="2400" dirty="0">
                <a:solidFill>
                  <a:schemeClr val="tx1"/>
                </a:solidFill>
                <a:cs typeface="B Nazanin" panose="00000400000000000000" pitchFamily="2" charset="-78"/>
              </a:rPr>
              <a:t>سودمندی اطلاعات حسابداری به عنوان ابزاری برای پیش بینی متغیرهای آینده در بافت بازارسرمایه ای  که به شکل عمده کارا به حساب می آید(یعنی اطلاعات جدید به سرعت در قیمت های اوراق بهادار منعکس میشود) </a:t>
            </a:r>
          </a:p>
          <a:p>
            <a:pPr algn="just">
              <a:lnSpc>
                <a:spcPct val="150000"/>
              </a:lnSpc>
              <a:buFont typeface="Arial" charset="0"/>
            </a:pPr>
            <a:r>
              <a:rPr lang="fa-IR" sz="2400" dirty="0">
                <a:solidFill>
                  <a:schemeClr val="tx1"/>
                </a:solidFill>
                <a:cs typeface="B Nazanin" panose="00000400000000000000" pitchFamily="2" charset="-78"/>
              </a:rPr>
              <a:t>تحقیقات اولیه تلاش نمودند تا از اطلاعات حسابداری برای پیش بینی متغیرهای آتی استفاده کنند . برای مثال یک گرو از مطالعات کوشیدند تا سود آتی را برمبنای اعداد سود حال و گذشته پیش بینی کنند که یکی از اهداف آن دستیابی به شواهدی پیرامون آن بود که  از بین سود بهای تاریخی  ̨  سود تعدیل شده برحسب تغیرات سطح عمومی قیمت ها و سود ارزش جاری ̨  کدامیک بهتر میتوانند خود را پیش بینی کنند. </a:t>
            </a:r>
          </a:p>
          <a:p>
            <a:pPr algn="just">
              <a:lnSpc>
                <a:spcPct val="150000"/>
              </a:lnSpc>
              <a:buFont typeface="Arial" charset="0"/>
            </a:pPr>
            <a:r>
              <a:rPr lang="fa-IR" sz="2400" dirty="0">
                <a:solidFill>
                  <a:schemeClr val="tx1"/>
                </a:solidFill>
                <a:cs typeface="B Nazanin" panose="00000400000000000000" pitchFamily="2" charset="-78"/>
              </a:rPr>
              <a:t>نتایج حاصله به این دلیل بود که سود بهای تاریخی  حداقل نسبت به دو روش دیگر بهتر میتواند  خود را پیش بینی کند. </a:t>
            </a:r>
          </a:p>
        </p:txBody>
      </p:sp>
      <p:sp>
        <p:nvSpPr>
          <p:cNvPr id="2" name="Rectangle 1"/>
          <p:cNvSpPr/>
          <p:nvPr/>
        </p:nvSpPr>
        <p:spPr>
          <a:xfrm>
            <a:off x="4281679" y="620688"/>
            <a:ext cx="2978701" cy="769441"/>
          </a:xfrm>
          <a:prstGeom prst="rect">
            <a:avLst/>
          </a:prstGeom>
        </p:spPr>
        <p:txBody>
          <a:bodyPr wrap="none">
            <a:spAutoFit/>
          </a:bodyPr>
          <a:lstStyle/>
          <a:p>
            <a:pPr algn="r" rtl="1">
              <a:lnSpc>
                <a:spcPct val="150000"/>
              </a:lnSpc>
              <a:buFont typeface="Arial" charset="0"/>
              <a:buNone/>
            </a:pPr>
            <a:r>
              <a:rPr lang="fa-IR" sz="3200" b="1" dirty="0">
                <a:solidFill>
                  <a:schemeClr val="accent1">
                    <a:lumMod val="20000"/>
                    <a:lumOff val="80000"/>
                  </a:schemeClr>
                </a:solidFill>
                <a:effectLst>
                  <a:outerShdw blurRad="38100" dist="38100" dir="2700000" algn="tl">
                    <a:srgbClr val="000000">
                      <a:alpha val="43137"/>
                    </a:srgbClr>
                  </a:outerShdw>
                </a:effectLst>
                <a:cs typeface="B Nazanin" panose="00000400000000000000" pitchFamily="2" charset="-78"/>
              </a:rPr>
              <a:t>توانایی پیش بینی  : </a:t>
            </a:r>
          </a:p>
        </p:txBody>
      </p:sp>
    </p:spTree>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06484" y="452718"/>
            <a:ext cx="1933606" cy="1569660"/>
          </a:xfrm>
        </p:spPr>
        <p:txBody>
          <a:bodyPr wrap="none">
            <a:spAutoFit/>
          </a:bodyPr>
          <a:lstStyle/>
          <a:p>
            <a:pPr algn="r" fontAlgn="base">
              <a:lnSpc>
                <a:spcPct val="150000"/>
              </a:lnSpc>
              <a:spcAft>
                <a:spcPct val="0"/>
              </a:spcAft>
              <a:buFont typeface="Arial" charset="0"/>
            </a:pPr>
            <a:r>
              <a:rPr lang="fa-IR" sz="3200" b="1" dirty="0">
                <a:solidFill>
                  <a:schemeClr val="accent1">
                    <a:lumMod val="20000"/>
                    <a:lumOff val="80000"/>
                  </a:schemeClr>
                </a:solidFill>
                <a:effectLst>
                  <a:outerShdw blurRad="38100" dist="38100" dir="2700000" algn="tl">
                    <a:srgbClr val="000000">
                      <a:alpha val="43137"/>
                    </a:srgbClr>
                  </a:outerShdw>
                </a:effectLst>
                <a:latin typeface="Arial" charset="0"/>
                <a:ea typeface="+mn-ea"/>
                <a:cs typeface="B Nazanin" panose="00000400000000000000" pitchFamily="2" charset="-78"/>
              </a:rPr>
              <a:t>حسابدهی :  </a:t>
            </a:r>
            <a:br>
              <a:rPr lang="fa-IR" sz="3200" b="1" dirty="0">
                <a:solidFill>
                  <a:schemeClr val="accent1">
                    <a:lumMod val="20000"/>
                    <a:lumOff val="80000"/>
                  </a:schemeClr>
                </a:solidFill>
                <a:effectLst>
                  <a:outerShdw blurRad="38100" dist="38100" dir="2700000" algn="tl">
                    <a:srgbClr val="000000">
                      <a:alpha val="43137"/>
                    </a:srgbClr>
                  </a:outerShdw>
                </a:effectLst>
                <a:latin typeface="Arial" charset="0"/>
                <a:ea typeface="+mn-ea"/>
                <a:cs typeface="B Nazanin" panose="00000400000000000000" pitchFamily="2" charset="-78"/>
              </a:rPr>
            </a:br>
            <a:endParaRPr lang="fa-IR" sz="3200" b="1" dirty="0">
              <a:solidFill>
                <a:schemeClr val="accent1">
                  <a:lumMod val="20000"/>
                  <a:lumOff val="80000"/>
                </a:schemeClr>
              </a:solidFill>
              <a:effectLst>
                <a:outerShdw blurRad="38100" dist="38100" dir="2700000" algn="tl">
                  <a:srgbClr val="000000">
                    <a:alpha val="43137"/>
                  </a:srgbClr>
                </a:outerShdw>
              </a:effectLst>
              <a:latin typeface="Arial" charset="0"/>
              <a:ea typeface="+mn-ea"/>
              <a:cs typeface="B Nazanin" panose="00000400000000000000" pitchFamily="2" charset="-78"/>
            </a:endParaRPr>
          </a:p>
        </p:txBody>
      </p:sp>
      <p:sp>
        <p:nvSpPr>
          <p:cNvPr id="3" name="Content Placeholder 2"/>
          <p:cNvSpPr>
            <a:spLocks noGrp="1"/>
          </p:cNvSpPr>
          <p:nvPr>
            <p:ph idx="1"/>
          </p:nvPr>
        </p:nvSpPr>
        <p:spPr>
          <a:xfrm>
            <a:off x="323528" y="1484784"/>
            <a:ext cx="8424936" cy="5112568"/>
          </a:xfrm>
        </p:spPr>
        <p:txBody>
          <a:bodyPr vert="horz" lIns="91440" tIns="45720" rIns="91440" bIns="45720" rtlCol="0" anchor="t">
            <a:normAutofit fontScale="85000" lnSpcReduction="10000"/>
          </a:bodyPr>
          <a:lstStyle/>
          <a:p>
            <a:pPr marL="0" indent="0" algn="just">
              <a:lnSpc>
                <a:spcPct val="150000"/>
              </a:lnSpc>
              <a:buFont typeface="Arial" charset="0"/>
              <a:buNone/>
            </a:pPr>
            <a:r>
              <a:rPr lang="fa-IR" sz="2400" cap="all" dirty="0">
                <a:cs typeface="B Nazanin" panose="00000400000000000000" pitchFamily="2" charset="-78"/>
              </a:rPr>
              <a:t>اشاره به مفهومی گسترده تر نسبت به واژه مباشرت  که عمدتا مربوط به حفاظت  از دارایی هاست استفاده میکنیم.  که این مفهوم را ایجیری بدین گونه تداعی میکند ”مسئولیت  مدیریت در قبال  گزارش در مورد رسیدن به اهداف ̨ آن هم به شکلی که از منابع واحد تجاری به شکل کارا و اثر بخش استفاده شود. </a:t>
            </a:r>
          </a:p>
          <a:p>
            <a:pPr marL="0" indent="0" algn="just">
              <a:lnSpc>
                <a:spcPct val="150000"/>
              </a:lnSpc>
              <a:buFont typeface="Arial" charset="0"/>
              <a:buNone/>
            </a:pPr>
            <a:r>
              <a:rPr lang="fa-IR" sz="2400" cap="all" dirty="0">
                <a:cs typeface="B Nazanin" panose="00000400000000000000" pitchFamily="2" charset="-78"/>
              </a:rPr>
              <a:t>حسابدهی رفته رفته توجه بیشتری را به عنوان یک جانشین احتمالی برای هدف توانایی پیش بینی به خود جلب میکند .  ایجیری خواستار یک چارچوب نظری مبتنی بر حسابدهی شده است. عینیت و قابلیت تایید اجزای مهم چنین چارچوبی خواهند بود .  </a:t>
            </a:r>
          </a:p>
          <a:p>
            <a:pPr marL="0" indent="0" algn="just">
              <a:lnSpc>
                <a:spcPct val="150000"/>
              </a:lnSpc>
              <a:buFont typeface="Arial" charset="0"/>
              <a:buNone/>
            </a:pPr>
            <a:r>
              <a:rPr lang="fa-IR" sz="2400" cap="all" dirty="0">
                <a:cs typeface="B Nazanin" panose="00000400000000000000" pitchFamily="2" charset="-78"/>
              </a:rPr>
              <a:t>در این زمینه ویلیامز و پالوت بر نیاز به انصاف تاکید کرده اند . </a:t>
            </a:r>
            <a:r>
              <a:rPr lang="fa-IR" sz="2400" cap="all" dirty="0">
                <a:cs typeface="B Nazanin" panose="00000400000000000000" pitchFamily="2" charset="-78"/>
              </a:rPr>
              <a:t>ویلیامز تاکید میکند که حسابدهی مربوط به تساوی میان گروه های رقیب و ادعاهای موجود نسبت به توزیع سود و ثروت ̨ که هر دوی این ها به انصاف مربوط میشود . </a:t>
            </a:r>
            <a:endParaRPr lang="fa-IR" sz="2400" cap="all" dirty="0" smtClean="0">
              <a:cs typeface="B Nazanin" panose="00000400000000000000" pitchFamily="2" charset="-78"/>
            </a:endParaRPr>
          </a:p>
          <a:p>
            <a:pPr marL="0" indent="0" algn="just">
              <a:lnSpc>
                <a:spcPct val="150000"/>
              </a:lnSpc>
              <a:buFont typeface="Arial" charset="0"/>
              <a:buNone/>
            </a:pPr>
            <a:r>
              <a:rPr lang="fa-IR" sz="2400" cap="all" dirty="0" smtClean="0">
                <a:cs typeface="B Nazanin" panose="00000400000000000000" pitchFamily="2" charset="-78"/>
              </a:rPr>
              <a:t>اما </a:t>
            </a:r>
            <a:r>
              <a:rPr lang="fa-IR" sz="2400" cap="all" dirty="0">
                <a:cs typeface="B Nazanin" panose="00000400000000000000" pitchFamily="2" charset="-78"/>
              </a:rPr>
              <a:t>رویکرد سودمندی در تصمیم گیری چنین دغدغه هایی را ندارد . </a:t>
            </a:r>
          </a:p>
        </p:txBody>
      </p:sp>
    </p:spTree>
    <p:extLst>
      <p:ext uri="{BB962C8B-B14F-4D97-AF65-F5344CB8AC3E}">
        <p14:creationId xmlns:p14="http://schemas.microsoft.com/office/powerpoint/2010/main" val="3177251194"/>
      </p:ext>
    </p:extLst>
  </p:cSld>
  <p:clrMapOvr>
    <a:masterClrMapping/>
  </p:clrMapOvr>
  <p:transition spd="slow">
    <p:wheel/>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ubtitle 2"/>
          <p:cNvSpPr>
            <a:spLocks noGrp="1"/>
          </p:cNvSpPr>
          <p:nvPr>
            <p:ph type="subTitle" idx="1"/>
          </p:nvPr>
        </p:nvSpPr>
        <p:spPr>
          <a:xfrm>
            <a:off x="611560" y="1340768"/>
            <a:ext cx="7848600" cy="4528592"/>
          </a:xfrm>
        </p:spPr>
        <p:txBody>
          <a:bodyPr vert="horz" lIns="91440" tIns="45720" rIns="91440" bIns="45720" rtlCol="0" anchor="t">
            <a:normAutofit/>
          </a:bodyPr>
          <a:lstStyle/>
          <a:p>
            <a:pPr algn="just">
              <a:lnSpc>
                <a:spcPct val="150000"/>
              </a:lnSpc>
              <a:buFont typeface="Arial" charset="0"/>
            </a:pPr>
            <a:r>
              <a:rPr lang="fa-IR" sz="2400" dirty="0">
                <a:solidFill>
                  <a:schemeClr val="tx1"/>
                </a:solidFill>
                <a:cs typeface="B Nazanin" panose="00000400000000000000" pitchFamily="2" charset="-78"/>
              </a:rPr>
              <a:t>به اعتقاد پالوت دو مفهوم از انصاف وجود دارد : </a:t>
            </a:r>
          </a:p>
          <a:p>
            <a:pPr marL="342900" indent="-342900" algn="just">
              <a:lnSpc>
                <a:spcPct val="150000"/>
              </a:lnSpc>
              <a:buFont typeface="Wingdings" panose="05000000000000000000" pitchFamily="2" charset="2"/>
              <a:buChar char="q"/>
            </a:pPr>
            <a:r>
              <a:rPr lang="fa-IR" sz="2400" dirty="0">
                <a:solidFill>
                  <a:schemeClr val="tx1"/>
                </a:solidFill>
                <a:cs typeface="B Nazanin" panose="00000400000000000000" pitchFamily="2" charset="-78"/>
              </a:rPr>
              <a:t> رویکرد فرد گرایانه (به حقوق – قرار دادها- تلاشها و مشارکت های افراد مربوط میباشد.) </a:t>
            </a:r>
          </a:p>
          <a:p>
            <a:pPr marL="342900" indent="-342900" algn="just">
              <a:lnSpc>
                <a:spcPct val="150000"/>
              </a:lnSpc>
              <a:buFont typeface="Wingdings" panose="05000000000000000000" pitchFamily="2" charset="2"/>
              <a:buChar char="q"/>
            </a:pPr>
            <a:r>
              <a:rPr lang="fa-IR" sz="2400" dirty="0">
                <a:solidFill>
                  <a:schemeClr val="tx1"/>
                </a:solidFill>
                <a:cs typeface="B Nazanin" panose="00000400000000000000" pitchFamily="2" charset="-78"/>
              </a:rPr>
              <a:t> رویکرد جمعی (بیشتر بر پایه برابری و نیاز است .)  </a:t>
            </a:r>
          </a:p>
          <a:p>
            <a:pPr algn="just">
              <a:lnSpc>
                <a:spcPct val="150000"/>
              </a:lnSpc>
              <a:buFont typeface="Arial" charset="0"/>
            </a:pPr>
            <a:r>
              <a:rPr lang="fa-IR" sz="2400" dirty="0">
                <a:solidFill>
                  <a:schemeClr val="tx1"/>
                </a:solidFill>
                <a:cs typeface="B Nazanin" panose="00000400000000000000" pitchFamily="2" charset="-78"/>
              </a:rPr>
              <a:t>به هر حال مسئله اهداف برای تدوین کنندگان استاندارد اهمیت حیاتی دارد.</a:t>
            </a:r>
            <a:endParaRPr lang="en-US" sz="2400" dirty="0">
              <a:solidFill>
                <a:schemeClr val="tx1"/>
              </a:solidFill>
              <a:cs typeface="B Nazanin" panose="00000400000000000000" pitchFamily="2" charset="-78"/>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4797152"/>
            <a:ext cx="2742456" cy="1530623"/>
          </a:xfrm>
          <a:prstGeom prst="ellipse">
            <a:avLst/>
          </a:prstGeom>
          <a:ln>
            <a:noFill/>
          </a:ln>
          <a:effectLst/>
          <a:scene3d>
            <a:camera prst="orthographicFront"/>
            <a:lightRig rig="threePt" dir="t"/>
          </a:scene3d>
          <a:sp3d>
            <a:bevelT w="139700" prst="cross"/>
          </a:sp3d>
        </p:spPr>
      </p:pic>
    </p:spTree>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9698">
                                            <p:txEl>
                                              <p:pRg st="0" end="0"/>
                                            </p:txEl>
                                          </p:spTgt>
                                        </p:tgtEl>
                                        <p:attrNameLst>
                                          <p:attrName>style.visibility</p:attrName>
                                        </p:attrNameLst>
                                      </p:cBhvr>
                                      <p:to>
                                        <p:strVal val="visible"/>
                                      </p:to>
                                    </p:set>
                                    <p:animEffect transition="in" filter="box(in)">
                                      <p:cBhvr>
                                        <p:cTn id="7" dur="2000"/>
                                        <p:tgtEl>
                                          <p:spTgt spid="2969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nodeType="clickEffect">
                                  <p:stCondLst>
                                    <p:cond delay="0"/>
                                  </p:stCondLst>
                                  <p:childTnLst>
                                    <p:set>
                                      <p:cBhvr>
                                        <p:cTn id="11" dur="1" fill="hold">
                                          <p:stCondLst>
                                            <p:cond delay="0"/>
                                          </p:stCondLst>
                                        </p:cTn>
                                        <p:tgtEl>
                                          <p:spTgt spid="29698">
                                            <p:txEl>
                                              <p:pRg st="3" end="3"/>
                                            </p:txEl>
                                          </p:spTgt>
                                        </p:tgtEl>
                                        <p:attrNameLst>
                                          <p:attrName>style.visibility</p:attrName>
                                        </p:attrNameLst>
                                      </p:cBhvr>
                                      <p:to>
                                        <p:strVal val="visible"/>
                                      </p:to>
                                    </p:set>
                                    <p:animEffect transition="in" filter="barn(inHorizontal)">
                                      <p:cBhvr>
                                        <p:cTn id="12" dur="2000"/>
                                        <p:tgtEl>
                                          <p:spTgt spid="2969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ubtitle 2"/>
          <p:cNvSpPr>
            <a:spLocks noGrp="1"/>
          </p:cNvSpPr>
          <p:nvPr>
            <p:ph type="subTitle" idx="1"/>
          </p:nvPr>
        </p:nvSpPr>
        <p:spPr>
          <a:xfrm>
            <a:off x="539552" y="2060848"/>
            <a:ext cx="8064500" cy="3312368"/>
          </a:xfrm>
        </p:spPr>
        <p:txBody>
          <a:bodyPr vert="horz" lIns="91440" tIns="45720" rIns="91440" bIns="45720" rtlCol="0" anchor="t">
            <a:normAutofit lnSpcReduction="10000"/>
          </a:bodyPr>
          <a:lstStyle/>
          <a:p>
            <a:pPr marL="342900" indent="-342900" algn="just">
              <a:lnSpc>
                <a:spcPct val="150000"/>
              </a:lnSpc>
              <a:buFont typeface="Wingdings" panose="05000000000000000000" pitchFamily="2" charset="2"/>
              <a:buChar char="ü"/>
            </a:pPr>
            <a:r>
              <a:rPr lang="fa-IR" sz="2400" dirty="0">
                <a:solidFill>
                  <a:schemeClr val="tx1"/>
                </a:solidFill>
                <a:cs typeface="B Nazanin" panose="00000400000000000000" pitchFamily="2" charset="-78"/>
              </a:rPr>
              <a:t>یکی از این اهداف برگزیدن معیاری است که برای اندازه گیری حفظ سرمایه ̨ که اطلاعاتی درباره مقدار سود سهامی که میتوان در طول دوره̨ بدون برگرداندن سرمایه به سهامداران به آنها پرداخت را در اختیار میگذارد . </a:t>
            </a:r>
          </a:p>
          <a:p>
            <a:pPr marL="342900" indent="-342900" algn="just">
              <a:lnSpc>
                <a:spcPct val="150000"/>
              </a:lnSpc>
              <a:buFont typeface="Wingdings" panose="05000000000000000000" pitchFamily="2" charset="2"/>
              <a:buChar char="ü"/>
            </a:pPr>
            <a:r>
              <a:rPr lang="fa-IR" sz="2400" dirty="0">
                <a:solidFill>
                  <a:schemeClr val="tx1"/>
                </a:solidFill>
                <a:cs typeface="B Nazanin" panose="00000400000000000000" pitchFamily="2" charset="-78"/>
              </a:rPr>
              <a:t>هدف احتمالی دیگر قابلیت انطباق است که این هدف به اندازه گیری کل نقدینگی موجود در واحد تجاری مربوط است . قابلیت انطباق از طریق اختلاف میان ارزش خروجی دارایی های واحد تجاری و بدهی های آن اندازه گیری میشود.</a:t>
            </a:r>
            <a:r>
              <a:rPr lang="en-US" sz="2400" dirty="0">
                <a:solidFill>
                  <a:schemeClr val="tx1"/>
                </a:solidFill>
                <a:cs typeface="B Nazanin" panose="00000400000000000000" pitchFamily="2" charset="-78"/>
              </a:rPr>
              <a:t>   </a:t>
            </a:r>
          </a:p>
        </p:txBody>
      </p:sp>
      <p:sp>
        <p:nvSpPr>
          <p:cNvPr id="2" name="Rectangle 1"/>
          <p:cNvSpPr/>
          <p:nvPr/>
        </p:nvSpPr>
        <p:spPr>
          <a:xfrm>
            <a:off x="5204119" y="476672"/>
            <a:ext cx="2190023" cy="769441"/>
          </a:xfrm>
          <a:prstGeom prst="rect">
            <a:avLst/>
          </a:prstGeom>
        </p:spPr>
        <p:txBody>
          <a:bodyPr wrap="none">
            <a:spAutoFit/>
          </a:bodyPr>
          <a:lstStyle/>
          <a:p>
            <a:pPr algn="r" rtl="1">
              <a:lnSpc>
                <a:spcPct val="150000"/>
              </a:lnSpc>
              <a:buFont typeface="Arial" charset="0"/>
              <a:buNone/>
            </a:pPr>
            <a:r>
              <a:rPr lang="fa-IR" sz="3200" b="1" dirty="0">
                <a:solidFill>
                  <a:schemeClr val="accent1">
                    <a:lumMod val="20000"/>
                    <a:lumOff val="80000"/>
                  </a:schemeClr>
                </a:solidFill>
                <a:effectLst>
                  <a:outerShdw blurRad="38100" dist="38100" dir="2700000" algn="tl">
                    <a:srgbClr val="000000">
                      <a:alpha val="43137"/>
                    </a:srgbClr>
                  </a:outerShdw>
                </a:effectLst>
                <a:cs typeface="B Nazanin" panose="00000400000000000000" pitchFamily="2" charset="-78"/>
              </a:rPr>
              <a:t>اهداف ثانویه : </a:t>
            </a:r>
          </a:p>
        </p:txBody>
      </p:sp>
    </p:spTree>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5124" y="452718"/>
            <a:ext cx="4794966" cy="1569660"/>
          </a:xfrm>
        </p:spPr>
        <p:txBody>
          <a:bodyPr wrap="none">
            <a:spAutoFit/>
          </a:bodyPr>
          <a:lstStyle/>
          <a:p>
            <a:pPr algn="r" fontAlgn="base">
              <a:lnSpc>
                <a:spcPct val="150000"/>
              </a:lnSpc>
              <a:spcAft>
                <a:spcPct val="0"/>
              </a:spcAft>
              <a:buFont typeface="Arial" charset="0"/>
            </a:pPr>
            <a:r>
              <a:rPr lang="fa-IR" sz="3200" b="1" dirty="0">
                <a:solidFill>
                  <a:schemeClr val="accent1">
                    <a:lumMod val="20000"/>
                    <a:lumOff val="80000"/>
                  </a:schemeClr>
                </a:solidFill>
                <a:effectLst>
                  <a:outerShdw blurRad="38100" dist="38100" dir="2700000" algn="tl">
                    <a:srgbClr val="000000">
                      <a:alpha val="43137"/>
                    </a:srgbClr>
                  </a:outerShdw>
                </a:effectLst>
                <a:latin typeface="Arial" charset="0"/>
                <a:ea typeface="+mn-ea"/>
                <a:cs typeface="B Nazanin" panose="00000400000000000000" pitchFamily="2" charset="-78"/>
              </a:rPr>
              <a:t>چارچوب نظری گزارشگری مالی : </a:t>
            </a:r>
            <a:br>
              <a:rPr lang="fa-IR" sz="3200" b="1" dirty="0">
                <a:solidFill>
                  <a:schemeClr val="accent1">
                    <a:lumMod val="20000"/>
                    <a:lumOff val="80000"/>
                  </a:schemeClr>
                </a:solidFill>
                <a:effectLst>
                  <a:outerShdw blurRad="38100" dist="38100" dir="2700000" algn="tl">
                    <a:srgbClr val="000000">
                      <a:alpha val="43137"/>
                    </a:srgbClr>
                  </a:outerShdw>
                </a:effectLst>
                <a:latin typeface="Arial" charset="0"/>
                <a:ea typeface="+mn-ea"/>
                <a:cs typeface="B Nazanin" panose="00000400000000000000" pitchFamily="2" charset="-78"/>
              </a:rPr>
            </a:br>
            <a:endParaRPr lang="fa-IR" sz="3200" b="1" dirty="0">
              <a:solidFill>
                <a:schemeClr val="accent1">
                  <a:lumMod val="20000"/>
                  <a:lumOff val="80000"/>
                </a:schemeClr>
              </a:solidFill>
              <a:effectLst>
                <a:outerShdw blurRad="38100" dist="38100" dir="2700000" algn="tl">
                  <a:srgbClr val="000000">
                    <a:alpha val="43137"/>
                  </a:srgbClr>
                </a:outerShdw>
              </a:effectLst>
              <a:latin typeface="Arial" charset="0"/>
              <a:ea typeface="+mn-ea"/>
              <a:cs typeface="B Nazanin" panose="00000400000000000000" pitchFamily="2" charset="-78"/>
            </a:endParaRPr>
          </a:p>
        </p:txBody>
      </p:sp>
      <p:sp>
        <p:nvSpPr>
          <p:cNvPr id="3" name="Content Placeholder 2"/>
          <p:cNvSpPr>
            <a:spLocks noGrp="1"/>
          </p:cNvSpPr>
          <p:nvPr>
            <p:ph idx="1"/>
          </p:nvPr>
        </p:nvSpPr>
        <p:spPr>
          <a:xfrm>
            <a:off x="395536" y="2052925"/>
            <a:ext cx="8280920" cy="4195481"/>
          </a:xfrm>
        </p:spPr>
        <p:txBody>
          <a:bodyPr vert="horz" lIns="91440" tIns="45720" rIns="91440" bIns="45720" rtlCol="0" anchor="t">
            <a:normAutofit/>
          </a:bodyPr>
          <a:lstStyle/>
          <a:p>
            <a:pPr marL="0" indent="0" algn="just">
              <a:lnSpc>
                <a:spcPct val="150000"/>
              </a:lnSpc>
              <a:buFont typeface="Arial" charset="0"/>
              <a:buNone/>
            </a:pPr>
            <a:r>
              <a:rPr lang="fa-IR" sz="2400" cap="all" dirty="0">
                <a:cs typeface="B Nazanin" panose="00000400000000000000" pitchFamily="2" charset="-78"/>
              </a:rPr>
              <a:t>در حسابداری میتواند به عنوان یک تئوری سازمان یافته حسابداری تلقی میشود . این چارچوب در سطوح بالای خود ̨اهداف و حیطه گزارشگری مالی را بیان داشته و در سطوح بعدی به تشریح مفاهیم اساسی همچون خصوصیات کیفی اطلاعات مالی (همچون قابلیت اتکا ̨ مربوط بودن و....) ̨ عناصر اصلی صورت های مالی (دارایی و  بدهی و...) وتعریف این عناصر میپردازد. </a:t>
            </a:r>
            <a:r>
              <a:rPr lang="en-US" sz="2400" cap="all" dirty="0">
                <a:cs typeface="B Nazanin" panose="00000400000000000000" pitchFamily="2" charset="-78"/>
              </a:rPr>
              <a:t>  </a:t>
            </a:r>
          </a:p>
          <a:p>
            <a:pPr marL="0" indent="0" algn="just">
              <a:lnSpc>
                <a:spcPct val="150000"/>
              </a:lnSpc>
              <a:buFont typeface="Arial" charset="0"/>
              <a:buNone/>
            </a:pPr>
            <a:r>
              <a:rPr lang="fa-IR" sz="2400" cap="all" dirty="0">
                <a:cs typeface="B Nazanin" panose="00000400000000000000" pitchFamily="2" charset="-78"/>
              </a:rPr>
              <a:t>در سطوح پایین این چارچوب تئوریک ̨ اصول و قواعد شناخت و اندازه گیری و اجزای اصلی اطلاعات صورت های مالی به چشم میخورد. </a:t>
            </a:r>
            <a:r>
              <a:rPr lang="en-US" sz="2400" cap="all" dirty="0">
                <a:cs typeface="B Nazanin" panose="00000400000000000000" pitchFamily="2" charset="-78"/>
              </a:rPr>
              <a:t> </a:t>
            </a:r>
            <a:endParaRPr lang="fa-IR" sz="2400" cap="all" dirty="0">
              <a:cs typeface="B Nazanin" panose="00000400000000000000" pitchFamily="2" charset="-78"/>
            </a:endParaRPr>
          </a:p>
          <a:p>
            <a:pPr marL="0" indent="0" algn="just">
              <a:lnSpc>
                <a:spcPct val="150000"/>
              </a:lnSpc>
              <a:buFont typeface="Arial" charset="0"/>
              <a:buNone/>
            </a:pPr>
            <a:endParaRPr lang="fa-IR" sz="2400" cap="all" dirty="0">
              <a:cs typeface="B Nazanin" panose="00000400000000000000" pitchFamily="2" charset="-78"/>
            </a:endParaRPr>
          </a:p>
        </p:txBody>
      </p:sp>
    </p:spTree>
    <p:extLst>
      <p:ext uri="{BB962C8B-B14F-4D97-AF65-F5344CB8AC3E}">
        <p14:creationId xmlns:p14="http://schemas.microsoft.com/office/powerpoint/2010/main" val="2229147583"/>
      </p:ext>
    </p:extLst>
  </p:cSld>
  <p:clrMapOvr>
    <a:masterClrMapping/>
  </p:clrMapOvr>
  <p:transition spd="slow">
    <p:wheel/>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ubtitle 2"/>
          <p:cNvSpPr>
            <a:spLocks noGrp="1"/>
          </p:cNvSpPr>
          <p:nvPr>
            <p:ph type="subTitle" idx="1"/>
          </p:nvPr>
        </p:nvSpPr>
        <p:spPr>
          <a:xfrm>
            <a:off x="684213" y="476250"/>
            <a:ext cx="7848600" cy="5759450"/>
          </a:xfrm>
        </p:spPr>
        <p:txBody>
          <a:bodyPr vert="horz" lIns="91440" tIns="45720" rIns="91440" bIns="45720" rtlCol="0" anchor="t">
            <a:normAutofit lnSpcReduction="10000"/>
          </a:bodyPr>
          <a:lstStyle/>
          <a:p>
            <a:pPr algn="ctr">
              <a:lnSpc>
                <a:spcPct val="150000"/>
              </a:lnSpc>
              <a:buFont typeface="Arial" charset="0"/>
            </a:pPr>
            <a:r>
              <a:rPr lang="en-US" sz="2400" dirty="0">
                <a:solidFill>
                  <a:schemeClr val="tx1"/>
                </a:solidFill>
                <a:cs typeface="B Nazanin" panose="00000400000000000000" pitchFamily="2" charset="-78"/>
              </a:rPr>
              <a:t>FASB</a:t>
            </a:r>
            <a:r>
              <a:rPr lang="fa-IR" sz="2400" dirty="0">
                <a:solidFill>
                  <a:schemeClr val="tx1"/>
                </a:solidFill>
                <a:cs typeface="B Nazanin" panose="00000400000000000000" pitchFamily="2" charset="-78"/>
              </a:rPr>
              <a:t>(هیات استانداردهای حسابداری مالی) چارچوب نظری را به ترتیب زیر تعریف نمود:</a:t>
            </a:r>
          </a:p>
          <a:p>
            <a:pPr algn="just">
              <a:lnSpc>
                <a:spcPct val="150000"/>
              </a:lnSpc>
              <a:buFont typeface="Arial" charset="0"/>
            </a:pPr>
            <a:r>
              <a:rPr lang="fa-IR" sz="2400" dirty="0">
                <a:solidFill>
                  <a:schemeClr val="tx1"/>
                </a:solidFill>
                <a:cs typeface="B Nazanin" panose="00000400000000000000" pitchFamily="2" charset="-78"/>
              </a:rPr>
              <a:t>”سیستمی به هم پیوسته از اهداف و مبانی مرتبط به هم میباشد که منجر به شکل گیری استانداردهای یکنواخت شده و ماهیت ̨ کارکرد و محدودیت های حسابداری مالی و صورت های مالی را تجویز مینماید.“ </a:t>
            </a:r>
          </a:p>
          <a:p>
            <a:pPr algn="just">
              <a:lnSpc>
                <a:spcPct val="150000"/>
              </a:lnSpc>
              <a:buFont typeface="Arial" charset="0"/>
            </a:pPr>
            <a:r>
              <a:rPr lang="fa-IR" sz="2400" dirty="0">
                <a:solidFill>
                  <a:schemeClr val="tx1"/>
                </a:solidFill>
                <a:cs typeface="B Nazanin" panose="00000400000000000000" pitchFamily="2" charset="-78"/>
              </a:rPr>
              <a:t>که عبارت سیستم به هم پیوسته و یکنواخت نشان میدهد که </a:t>
            </a:r>
            <a:r>
              <a:rPr lang="en-US" sz="2400" dirty="0">
                <a:solidFill>
                  <a:schemeClr val="tx1"/>
                </a:solidFill>
                <a:cs typeface="B Nazanin" panose="00000400000000000000" pitchFamily="2" charset="-78"/>
              </a:rPr>
              <a:t>FASB</a:t>
            </a:r>
            <a:r>
              <a:rPr lang="fa-IR" sz="2400" dirty="0">
                <a:solidFill>
                  <a:schemeClr val="tx1"/>
                </a:solidFill>
                <a:cs typeface="B Nazanin" panose="00000400000000000000" pitchFamily="2" charset="-78"/>
              </a:rPr>
              <a:t> طرفدار چارچوب تئوریک و مطلق میباشد.  و نیز واژه تجویز نشان دهنده رویکرد دستوری این چارچوب میباشد.  </a:t>
            </a:r>
          </a:p>
          <a:p>
            <a:pPr algn="just">
              <a:lnSpc>
                <a:spcPct val="150000"/>
              </a:lnSpc>
              <a:buFont typeface="Arial" charset="0"/>
            </a:pPr>
            <a:r>
              <a:rPr lang="fa-IR" sz="2400" dirty="0">
                <a:solidFill>
                  <a:schemeClr val="tx1"/>
                </a:solidFill>
                <a:cs typeface="B Nazanin" panose="00000400000000000000" pitchFamily="2" charset="-78"/>
              </a:rPr>
              <a:t>ماهیت رشته حسابداری و مشکلات این رشته مانع از آن شده تا یک تئوری جامع برای آن تدوین گردد. </a:t>
            </a:r>
            <a:endParaRPr lang="en-US" sz="2400" dirty="0">
              <a:solidFill>
                <a:schemeClr val="tx1"/>
              </a:solidFill>
              <a:cs typeface="B Nazanin" panose="00000400000000000000" pitchFamily="2" charset="-78"/>
            </a:endParaRPr>
          </a:p>
        </p:txBody>
      </p:sp>
    </p:spTree>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1746">
                                            <p:txEl>
                                              <p:pRg st="0" end="0"/>
                                            </p:txEl>
                                          </p:spTgt>
                                        </p:tgtEl>
                                        <p:attrNameLst>
                                          <p:attrName>style.visibility</p:attrName>
                                        </p:attrNameLst>
                                      </p:cBhvr>
                                      <p:to>
                                        <p:strVal val="visible"/>
                                      </p:to>
                                    </p:set>
                                    <p:animEffect transition="in" filter="box(in)">
                                      <p:cBhvr>
                                        <p:cTn id="7" dur="3000"/>
                                        <p:tgtEl>
                                          <p:spTgt spid="3174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ubtitle 2"/>
          <p:cNvSpPr>
            <a:spLocks noGrp="1"/>
          </p:cNvSpPr>
          <p:nvPr>
            <p:ph type="subTitle" idx="1"/>
          </p:nvPr>
        </p:nvSpPr>
        <p:spPr>
          <a:xfrm>
            <a:off x="395536" y="1844824"/>
            <a:ext cx="8135937" cy="3744416"/>
          </a:xfrm>
        </p:spPr>
        <p:txBody>
          <a:bodyPr vert="horz" lIns="91440" tIns="45720" rIns="91440" bIns="45720" rtlCol="0" anchor="t">
            <a:normAutofit/>
          </a:bodyPr>
          <a:lstStyle/>
          <a:p>
            <a:pPr marL="342900" indent="-342900" algn="just">
              <a:lnSpc>
                <a:spcPct val="150000"/>
              </a:lnSpc>
              <a:buFont typeface="Arial" panose="020B0604020202020204" pitchFamily="34" charset="0"/>
              <a:buChar char="•"/>
            </a:pPr>
            <a:r>
              <a:rPr lang="fa-IR" sz="2400" dirty="0">
                <a:solidFill>
                  <a:schemeClr val="tx1"/>
                </a:solidFill>
                <a:cs typeface="B Nazanin" panose="00000400000000000000" pitchFamily="2" charset="-78"/>
              </a:rPr>
              <a:t>فرضیات بدیهی به عنوان مفروضات بنیادینی هستند که متاثر از عوامل محیطی و اقتصادی و سیاسی و نیز رسوم و دیدگاه های زیر بنایی جامعه میباشند.</a:t>
            </a:r>
          </a:p>
          <a:p>
            <a:pPr marL="342900" indent="-342900" algn="just">
              <a:lnSpc>
                <a:spcPct val="150000"/>
              </a:lnSpc>
              <a:buFont typeface="Arial" panose="020B0604020202020204" pitchFamily="34" charset="0"/>
              <a:buChar char="•"/>
            </a:pPr>
            <a:r>
              <a:rPr lang="fa-IR" sz="2400" dirty="0">
                <a:solidFill>
                  <a:schemeClr val="tx1"/>
                </a:solidFill>
                <a:cs typeface="B Nazanin" panose="00000400000000000000" pitchFamily="2" charset="-78"/>
              </a:rPr>
              <a:t>در واقع این </a:t>
            </a:r>
            <a:r>
              <a:rPr lang="fa-IR" sz="2400" dirty="0" smtClean="0">
                <a:solidFill>
                  <a:schemeClr val="tx1"/>
                </a:solidFill>
                <a:cs typeface="B Nazanin" panose="00000400000000000000" pitchFamily="2" charset="-78"/>
              </a:rPr>
              <a:t>رویکردها: درتلاش </a:t>
            </a:r>
            <a:r>
              <a:rPr lang="fa-IR" sz="2400" dirty="0">
                <a:solidFill>
                  <a:schemeClr val="tx1"/>
                </a:solidFill>
                <a:cs typeface="B Nazanin" panose="00000400000000000000" pitchFamily="2" charset="-78"/>
              </a:rPr>
              <a:t>برای رسیدن به سود حقیقی است که رویکرد اندازه گیری ارزش های جاری را به عنوان روش مناسب برای رسیدن به این هدف میداند</a:t>
            </a:r>
            <a:r>
              <a:rPr lang="fa-IR" sz="2400" dirty="0" smtClean="0">
                <a:solidFill>
                  <a:schemeClr val="tx1"/>
                </a:solidFill>
                <a:cs typeface="B Nazanin" panose="00000400000000000000" pitchFamily="2" charset="-78"/>
              </a:rPr>
              <a:t>.</a:t>
            </a:r>
            <a:endParaRPr lang="en-US" sz="2400" dirty="0">
              <a:solidFill>
                <a:schemeClr val="tx1"/>
              </a:solidFill>
              <a:cs typeface="B Nazanin" panose="00000400000000000000" pitchFamily="2" charset="-78"/>
            </a:endParaRPr>
          </a:p>
        </p:txBody>
      </p:sp>
      <p:sp>
        <p:nvSpPr>
          <p:cNvPr id="2" name="Rectangle 1"/>
          <p:cNvSpPr/>
          <p:nvPr/>
        </p:nvSpPr>
        <p:spPr>
          <a:xfrm>
            <a:off x="3717930" y="79459"/>
            <a:ext cx="3801042" cy="769441"/>
          </a:xfrm>
          <a:prstGeom prst="rect">
            <a:avLst/>
          </a:prstGeom>
        </p:spPr>
        <p:txBody>
          <a:bodyPr wrap="none">
            <a:spAutoFit/>
          </a:bodyPr>
          <a:lstStyle/>
          <a:p>
            <a:pPr algn="r" rtl="1">
              <a:lnSpc>
                <a:spcPct val="150000"/>
              </a:lnSpc>
              <a:buFont typeface="Arial" charset="0"/>
              <a:buNone/>
            </a:pPr>
            <a:r>
              <a:rPr lang="fa-IR" sz="3200" b="1" dirty="0">
                <a:solidFill>
                  <a:schemeClr val="accent1">
                    <a:lumMod val="20000"/>
                    <a:lumOff val="80000"/>
                  </a:schemeClr>
                </a:solidFill>
                <a:effectLst>
                  <a:outerShdw blurRad="38100" dist="38100" dir="2700000" algn="tl">
                    <a:srgbClr val="000000">
                      <a:alpha val="43137"/>
                    </a:srgbClr>
                  </a:outerShdw>
                </a:effectLst>
                <a:cs typeface="B Nazanin" panose="00000400000000000000" pitchFamily="2" charset="-78"/>
              </a:rPr>
              <a:t>رویکرد بدیهیات – اصول :</a:t>
            </a:r>
          </a:p>
        </p:txBody>
      </p:sp>
    </p:spTree>
  </p:cSld>
  <p:clrMapOvr>
    <a:masterClrMapping/>
  </p:clrMapOvr>
  <p:transition spd="slow">
    <p:randomBar dir="vert"/>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980728"/>
            <a:ext cx="8064896" cy="5112568"/>
          </a:xfrm>
        </p:spPr>
        <p:txBody>
          <a:bodyPr vert="horz" lIns="91440" tIns="45720" rIns="91440" bIns="45720" rtlCol="0" anchor="t">
            <a:normAutofit lnSpcReduction="10000"/>
          </a:bodyPr>
          <a:lstStyle/>
          <a:p>
            <a:pPr marL="0" indent="0" algn="just">
              <a:lnSpc>
                <a:spcPct val="150000"/>
              </a:lnSpc>
              <a:buFont typeface="Arial" charset="0"/>
              <a:buNone/>
            </a:pPr>
            <a:r>
              <a:rPr lang="fa-IR" sz="2400" cap="all" dirty="0" smtClean="0">
                <a:cs typeface="B Nazanin" panose="00000400000000000000" pitchFamily="2" charset="-78"/>
              </a:rPr>
              <a:t>نهادهای </a:t>
            </a:r>
            <a:r>
              <a:rPr lang="fa-IR" sz="2400" cap="all" dirty="0">
                <a:cs typeface="B Nazanin" panose="00000400000000000000" pitchFamily="2" charset="-78"/>
              </a:rPr>
              <a:t>استاندارد گذار قبل از </a:t>
            </a:r>
            <a:r>
              <a:rPr lang="en-US" sz="2400" cap="all" dirty="0">
                <a:cs typeface="B Nazanin" panose="00000400000000000000" pitchFamily="2" charset="-78"/>
              </a:rPr>
              <a:t>FASB</a:t>
            </a:r>
            <a:r>
              <a:rPr lang="fa-IR" sz="2400" cap="all" dirty="0">
                <a:cs typeface="B Nazanin" panose="00000400000000000000" pitchFamily="2" charset="-78"/>
              </a:rPr>
              <a:t> (همچون </a:t>
            </a:r>
            <a:r>
              <a:rPr lang="en-US" sz="2400" cap="all" dirty="0">
                <a:cs typeface="B Nazanin" panose="00000400000000000000" pitchFamily="2" charset="-78"/>
              </a:rPr>
              <a:t>CAP</a:t>
            </a:r>
            <a:r>
              <a:rPr lang="fa-IR" sz="2400" cap="all" dirty="0">
                <a:cs typeface="B Nazanin" panose="00000400000000000000" pitchFamily="2" charset="-78"/>
              </a:rPr>
              <a:t>و</a:t>
            </a:r>
            <a:r>
              <a:rPr lang="en-US" sz="2400" cap="all" dirty="0">
                <a:cs typeface="B Nazanin" panose="00000400000000000000" pitchFamily="2" charset="-78"/>
              </a:rPr>
              <a:t>APB</a:t>
            </a:r>
            <a:r>
              <a:rPr lang="fa-IR" sz="2400" cap="all" dirty="0">
                <a:cs typeface="B Nazanin" panose="00000400000000000000" pitchFamily="2" charset="-78"/>
              </a:rPr>
              <a:t>) بدون  بهره گیری از یک مجموعه منسجم از اصول یکنواخت تنها سعی در برخورد موردی با مشکلات حسابداری داشتند.  </a:t>
            </a:r>
          </a:p>
          <a:p>
            <a:pPr marL="0" indent="0" algn="just">
              <a:lnSpc>
                <a:spcPct val="150000"/>
              </a:lnSpc>
              <a:buFont typeface="Arial" charset="0"/>
              <a:buNone/>
            </a:pPr>
            <a:r>
              <a:rPr lang="fa-IR" sz="2400" cap="all" dirty="0">
                <a:cs typeface="B Nazanin" panose="00000400000000000000" pitchFamily="2" charset="-78"/>
              </a:rPr>
              <a:t>به نحوی که نهادهای ناظر و قانون گذار همچون کمیسیون  بورس و اوراق بهادار (که مسئولیت اصلی استاندارد گذاری بر دوش آن هاست ) نارضایتی خود را از این رویه اعلام داشتند .  </a:t>
            </a:r>
          </a:p>
          <a:p>
            <a:pPr marL="0" indent="0" algn="just">
              <a:lnSpc>
                <a:spcPct val="150000"/>
              </a:lnSpc>
              <a:buFont typeface="Arial" charset="0"/>
              <a:buNone/>
            </a:pPr>
            <a:r>
              <a:rPr lang="fa-IR" sz="2400" cap="all" dirty="0">
                <a:cs typeface="B Nazanin" panose="00000400000000000000" pitchFamily="2" charset="-78"/>
              </a:rPr>
              <a:t>وقوع این شرایط منجر شد تا نهادهای قانون گذار در فکر تدوین یک چارچوب نظری یکپارچه فرو روند که نتیجه این تاملات تدوین مجموعه ای از بیانیه ها بود که به چارچوب نظری گزارشگری مالی معروف شد.  </a:t>
            </a:r>
          </a:p>
        </p:txBody>
      </p:sp>
    </p:spTree>
    <p:extLst>
      <p:ext uri="{BB962C8B-B14F-4D97-AF65-F5344CB8AC3E}">
        <p14:creationId xmlns:p14="http://schemas.microsoft.com/office/powerpoint/2010/main" val="2717411859"/>
      </p:ext>
    </p:extLst>
  </p:cSld>
  <p:clrMapOvr>
    <a:masterClrMapping/>
  </p:clrMapOvr>
  <p:transition spd="slow">
    <p:wheel/>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ctrTitle"/>
          </p:nvPr>
        </p:nvSpPr>
        <p:spPr/>
        <p:txBody>
          <a:bodyPr/>
          <a:lstStyle/>
          <a:p>
            <a:pPr eaLnBrk="1" fontAlgn="auto" hangingPunct="1">
              <a:spcAft>
                <a:spcPts val="0"/>
              </a:spcAft>
              <a:defRPr/>
            </a:pPr>
            <a:r>
              <a:rPr lang="fa-IR" smtClean="0"/>
              <a:t> </a:t>
            </a:r>
            <a:endParaRPr lang="en-US" smtClean="0"/>
          </a:p>
        </p:txBody>
      </p:sp>
      <p:sp>
        <p:nvSpPr>
          <p:cNvPr id="3" name="Subtitle 2"/>
          <p:cNvSpPr>
            <a:spLocks noGrp="1"/>
          </p:cNvSpPr>
          <p:nvPr>
            <p:ph type="subTitle" idx="1"/>
          </p:nvPr>
        </p:nvSpPr>
        <p:spPr>
          <a:xfrm>
            <a:off x="755576" y="1196752"/>
            <a:ext cx="7921625" cy="5328592"/>
          </a:xfrm>
        </p:spPr>
        <p:txBody>
          <a:bodyPr vert="horz" lIns="91440" tIns="45720" rIns="91440" bIns="45720" rtlCol="0" anchor="t">
            <a:normAutofit lnSpcReduction="10000"/>
          </a:bodyPr>
          <a:lstStyle/>
          <a:p>
            <a:pPr algn="just">
              <a:lnSpc>
                <a:spcPct val="150000"/>
              </a:lnSpc>
              <a:buFont typeface="Arial" charset="0"/>
            </a:pPr>
            <a:r>
              <a:rPr lang="fa-IR" sz="2400" dirty="0">
                <a:solidFill>
                  <a:schemeClr val="tx1"/>
                </a:solidFill>
                <a:cs typeface="B Nazanin" panose="00000400000000000000" pitchFamily="2" charset="-78"/>
              </a:rPr>
              <a:t>بخش اتمام یافته پروژه چارچوب نظری را تشکیل میدهند. این بیانیه ها تدوین گر اصول عمومی پذیرفته شده حسابداری  نبوده و مشمول تخطی از این اصول نیز نمیباشد. </a:t>
            </a:r>
          </a:p>
          <a:p>
            <a:pPr algn="just">
              <a:lnSpc>
                <a:spcPct val="150000"/>
              </a:lnSpc>
              <a:buFont typeface="Arial" charset="0"/>
            </a:pPr>
            <a:r>
              <a:rPr lang="fa-IR" sz="2400" dirty="0">
                <a:solidFill>
                  <a:schemeClr val="tx1"/>
                </a:solidFill>
                <a:cs typeface="B Nazanin" panose="00000400000000000000" pitchFamily="2" charset="-78"/>
              </a:rPr>
              <a:t>البته مزایای مهمی را نیز به همراه دارد : </a:t>
            </a:r>
          </a:p>
          <a:p>
            <a:pPr algn="just">
              <a:lnSpc>
                <a:spcPct val="150000"/>
              </a:lnSpc>
              <a:buFont typeface="Arial" charset="0"/>
            </a:pPr>
            <a:r>
              <a:rPr lang="fa-IR" sz="2400" dirty="0">
                <a:solidFill>
                  <a:schemeClr val="tx1"/>
                </a:solidFill>
                <a:cs typeface="B Nazanin" panose="00000400000000000000" pitchFamily="2" charset="-78"/>
              </a:rPr>
              <a:t>این امر باعث میشود که از بحران ناشی از ناکامی احتمالی در ارائه صورت های مالی مطابق با آن ها جلوگیری شود . </a:t>
            </a:r>
          </a:p>
          <a:p>
            <a:pPr algn="just">
              <a:lnSpc>
                <a:spcPct val="150000"/>
              </a:lnSpc>
              <a:buFont typeface="Arial" charset="0"/>
            </a:pPr>
            <a:r>
              <a:rPr lang="fa-IR" sz="2400" dirty="0">
                <a:solidFill>
                  <a:schemeClr val="tx1"/>
                </a:solidFill>
                <a:cs typeface="B Nazanin" panose="00000400000000000000" pitchFamily="2" charset="-78"/>
              </a:rPr>
              <a:t>فرآیند رسیدن به یک ساختار تئوریک قابل اجرا و مطلوب را باید فرآیند آهسته و تدریجی دانست که انتظار آزمون و خطا در آن دور از ذهن نیست . </a:t>
            </a:r>
          </a:p>
          <a:p>
            <a:pPr algn="just">
              <a:lnSpc>
                <a:spcPct val="150000"/>
              </a:lnSpc>
              <a:buFont typeface="Arial" charset="0"/>
            </a:pPr>
            <a:r>
              <a:rPr lang="fa-IR" sz="2400" dirty="0">
                <a:solidFill>
                  <a:schemeClr val="tx1"/>
                </a:solidFill>
                <a:cs typeface="B Nazanin" panose="00000400000000000000" pitchFamily="2" charset="-78"/>
              </a:rPr>
              <a:t>چارچوب نظری شامل 8 بخش میباشد.  </a:t>
            </a:r>
            <a:endParaRPr lang="en-US" sz="2400" dirty="0">
              <a:solidFill>
                <a:schemeClr val="tx1"/>
              </a:solidFill>
              <a:cs typeface="B Nazanin" panose="00000400000000000000" pitchFamily="2" charset="-78"/>
            </a:endParaRPr>
          </a:p>
        </p:txBody>
      </p:sp>
      <p:sp>
        <p:nvSpPr>
          <p:cNvPr id="2" name="Rectangle 1"/>
          <p:cNvSpPr/>
          <p:nvPr/>
        </p:nvSpPr>
        <p:spPr>
          <a:xfrm>
            <a:off x="2020400" y="309481"/>
            <a:ext cx="5149167" cy="769441"/>
          </a:xfrm>
          <a:prstGeom prst="rect">
            <a:avLst/>
          </a:prstGeom>
        </p:spPr>
        <p:txBody>
          <a:bodyPr wrap="none">
            <a:spAutoFit/>
          </a:bodyPr>
          <a:lstStyle/>
          <a:p>
            <a:pPr algn="r" rtl="1">
              <a:lnSpc>
                <a:spcPct val="150000"/>
              </a:lnSpc>
              <a:buFont typeface="Arial" charset="0"/>
              <a:buNone/>
            </a:pPr>
            <a:r>
              <a:rPr lang="fa-IR" sz="3200" b="1" dirty="0">
                <a:solidFill>
                  <a:schemeClr val="accent1">
                    <a:lumMod val="20000"/>
                    <a:lumOff val="80000"/>
                  </a:schemeClr>
                </a:solidFill>
                <a:effectLst>
                  <a:outerShdw blurRad="38100" dist="38100" dir="2700000" algn="tl">
                    <a:srgbClr val="000000">
                      <a:alpha val="43137"/>
                    </a:srgbClr>
                  </a:outerShdw>
                </a:effectLst>
                <a:cs typeface="B Nazanin" panose="00000400000000000000" pitchFamily="2" charset="-78"/>
              </a:rPr>
              <a:t>بیانیه های مفاهیم حسابداری مالی : </a:t>
            </a:r>
          </a:p>
        </p:txBody>
      </p:sp>
    </p:spTree>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from="(-#ppt_w/2)" to="(#ppt_x)" calcmode="lin" valueType="num">
                                      <p:cBhvr>
                                        <p:cTn id="7" dur="1200" fill="hold">
                                          <p:stCondLst>
                                            <p:cond delay="0"/>
                                          </p:stCondLst>
                                        </p:cTn>
                                        <p:tgtEl>
                                          <p:spTgt spid="3">
                                            <p:txEl>
                                              <p:pRg st="2" end="2"/>
                                            </p:txEl>
                                          </p:spTgt>
                                        </p:tgtEl>
                                        <p:attrNameLst>
                                          <p:attrName>ppt_x</p:attrName>
                                        </p:attrNameLst>
                                      </p:cBhvr>
                                    </p:anim>
                                    <p:anim from="0" to="-1.0" calcmode="lin" valueType="num">
                                      <p:cBhvr>
                                        <p:cTn id="8" dur="400" decel="50000" autoRev="1" fill="hold">
                                          <p:stCondLst>
                                            <p:cond delay="1200"/>
                                          </p:stCondLst>
                                        </p:cTn>
                                        <p:tgtEl>
                                          <p:spTgt spid="3">
                                            <p:txEl>
                                              <p:pRg st="2" end="2"/>
                                            </p:txEl>
                                          </p:spTgt>
                                        </p:tgtEl>
                                        <p:attrNameLst>
                                          <p:attrName>xshear</p:attrName>
                                        </p:attrNameLst>
                                      </p:cBhvr>
                                    </p:anim>
                                    <p:animScale>
                                      <p:cBhvr>
                                        <p:cTn id="9" dur="400" decel="100000" autoRev="1" fill="hold">
                                          <p:stCondLst>
                                            <p:cond delay="1200"/>
                                          </p:stCondLst>
                                        </p:cTn>
                                        <p:tgtEl>
                                          <p:spTgt spid="3">
                                            <p:txEl>
                                              <p:pRg st="2" end="2"/>
                                            </p:txEl>
                                          </p:spTgt>
                                        </p:tgtEl>
                                      </p:cBhvr>
                                      <p:from x="100000" y="100000"/>
                                      <p:to x="80000" y="100000"/>
                                    </p:animScale>
                                    <p:anim by="(#ppt_h/3+#ppt_w*0.1)" calcmode="lin" valueType="num">
                                      <p:cBhvr additive="sum">
                                        <p:cTn id="10" dur="400" decel="100000" autoRev="1" fill="hold">
                                          <p:stCondLst>
                                            <p:cond delay="1200"/>
                                          </p:stCondLst>
                                        </p:cTn>
                                        <p:tgtEl>
                                          <p:spTgt spid="3">
                                            <p:txEl>
                                              <p:pRg st="2" end="2"/>
                                            </p:txEl>
                                          </p:spTgt>
                                        </p:tgtEl>
                                        <p:attrNameLst>
                                          <p:attrName>ppt_x</p:attrName>
                                        </p:attrNameLst>
                                      </p:cBhvr>
                                    </p:anim>
                                  </p:childTnLst>
                                </p:cTn>
                              </p:par>
                              <p:par>
                                <p:cTn id="11" presetID="34"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from="(-#ppt_w/2)" to="(#ppt_x)" calcmode="lin" valueType="num">
                                      <p:cBhvr>
                                        <p:cTn id="13" dur="1200" fill="hold">
                                          <p:stCondLst>
                                            <p:cond delay="0"/>
                                          </p:stCondLst>
                                        </p:cTn>
                                        <p:tgtEl>
                                          <p:spTgt spid="3">
                                            <p:txEl>
                                              <p:pRg st="3" end="3"/>
                                            </p:txEl>
                                          </p:spTgt>
                                        </p:tgtEl>
                                        <p:attrNameLst>
                                          <p:attrName>ppt_x</p:attrName>
                                        </p:attrNameLst>
                                      </p:cBhvr>
                                    </p:anim>
                                    <p:anim from="0" to="-1.0" calcmode="lin" valueType="num">
                                      <p:cBhvr>
                                        <p:cTn id="14" dur="400" decel="50000" autoRev="1" fill="hold">
                                          <p:stCondLst>
                                            <p:cond delay="1200"/>
                                          </p:stCondLst>
                                        </p:cTn>
                                        <p:tgtEl>
                                          <p:spTgt spid="3">
                                            <p:txEl>
                                              <p:pRg st="3" end="3"/>
                                            </p:txEl>
                                          </p:spTgt>
                                        </p:tgtEl>
                                        <p:attrNameLst>
                                          <p:attrName>xshear</p:attrName>
                                        </p:attrNameLst>
                                      </p:cBhvr>
                                    </p:anim>
                                    <p:animScale>
                                      <p:cBhvr>
                                        <p:cTn id="15" dur="400" decel="100000" autoRev="1" fill="hold">
                                          <p:stCondLst>
                                            <p:cond delay="1200"/>
                                          </p:stCondLst>
                                        </p:cTn>
                                        <p:tgtEl>
                                          <p:spTgt spid="3">
                                            <p:txEl>
                                              <p:pRg st="3" end="3"/>
                                            </p:txEl>
                                          </p:spTgt>
                                        </p:tgtEl>
                                      </p:cBhvr>
                                      <p:from x="100000" y="100000"/>
                                      <p:to x="80000" y="100000"/>
                                    </p:animScale>
                                    <p:anim by="(#ppt_h/3+#ppt_w*0.1)" calcmode="lin" valueType="num">
                                      <p:cBhvr additive="sum">
                                        <p:cTn id="16" dur="400" decel="100000" autoRev="1" fill="hold">
                                          <p:stCondLst>
                                            <p:cond delay="1200"/>
                                          </p:stCondLst>
                                        </p:cTn>
                                        <p:tgtEl>
                                          <p:spTgt spid="3">
                                            <p:txEl>
                                              <p:pRg st="3" end="3"/>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flipH="1">
            <a:off x="323527" y="0"/>
            <a:ext cx="5683945" cy="6669360"/>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1312165830"/>
              </p:ext>
            </p:extLst>
          </p:nvPr>
        </p:nvGraphicFramePr>
        <p:xfrm>
          <a:off x="2195736" y="1790248"/>
          <a:ext cx="6192688" cy="4596536"/>
        </p:xfrm>
        <a:graphic>
          <a:graphicData uri="http://schemas.openxmlformats.org/drawingml/2006/table">
            <a:tbl>
              <a:tblPr firstRow="1" bandRow="1">
                <a:tableStyleId>{5C22544A-7EE6-4342-B048-85BDC9FD1C3A}</a:tableStyleId>
              </a:tblPr>
              <a:tblGrid>
                <a:gridCol w="622383">
                  <a:extLst>
                    <a:ext uri="{9D8B030D-6E8A-4147-A177-3AD203B41FA5}">
                      <a16:colId xmlns:a16="http://schemas.microsoft.com/office/drawing/2014/main" val="20000"/>
                    </a:ext>
                  </a:extLst>
                </a:gridCol>
                <a:gridCol w="5570305">
                  <a:extLst>
                    <a:ext uri="{9D8B030D-6E8A-4147-A177-3AD203B41FA5}">
                      <a16:colId xmlns:a16="http://schemas.microsoft.com/office/drawing/2014/main" val="20001"/>
                    </a:ext>
                  </a:extLst>
                </a:gridCol>
              </a:tblGrid>
              <a:tr h="377088">
                <a:tc>
                  <a:txBody>
                    <a:bodyPr/>
                    <a:lstStyle/>
                    <a:p>
                      <a:pPr algn="r" rtl="1"/>
                      <a:r>
                        <a:rPr lang="fa-IR" dirty="0" smtClean="0">
                          <a:solidFill>
                            <a:schemeClr val="tx1"/>
                          </a:solidFill>
                          <a:cs typeface="B Nazanin" panose="00000400000000000000" pitchFamily="2" charset="-78"/>
                        </a:rPr>
                        <a:t>سال انتشار</a:t>
                      </a:r>
                      <a:endParaRPr lang="en-US" dirty="0">
                        <a:solidFill>
                          <a:schemeClr val="tx1"/>
                        </a:solidFill>
                        <a:cs typeface="B Nazanin" panose="00000400000000000000" pitchFamily="2" charset="-78"/>
                      </a:endParaRPr>
                    </a:p>
                  </a:txBody>
                  <a:tcPr/>
                </a:tc>
                <a:tc>
                  <a:txBody>
                    <a:bodyPr/>
                    <a:lstStyle/>
                    <a:p>
                      <a:pPr algn="ctr" rtl="1"/>
                      <a:r>
                        <a:rPr lang="fa-IR" sz="1800" dirty="0" smtClean="0">
                          <a:solidFill>
                            <a:schemeClr val="tx1"/>
                          </a:solidFill>
                          <a:cs typeface="B Nazanin" panose="00000400000000000000" pitchFamily="2" charset="-78"/>
                        </a:rPr>
                        <a:t>نام بیانیه</a:t>
                      </a:r>
                      <a:endParaRPr lang="en-US" sz="1800" dirty="0">
                        <a:solidFill>
                          <a:schemeClr val="tx1"/>
                        </a:solidFill>
                        <a:cs typeface="B Nazanin" panose="00000400000000000000" pitchFamily="2" charset="-78"/>
                      </a:endParaRPr>
                    </a:p>
                  </a:txBody>
                  <a:tcPr/>
                </a:tc>
                <a:extLst>
                  <a:ext uri="{0D108BD9-81ED-4DB2-BD59-A6C34878D82A}">
                    <a16:rowId xmlns:a16="http://schemas.microsoft.com/office/drawing/2014/main" val="10000"/>
                  </a:ext>
                </a:extLst>
              </a:tr>
              <a:tr h="377088">
                <a:tc>
                  <a:txBody>
                    <a:bodyPr/>
                    <a:lstStyle/>
                    <a:p>
                      <a:pPr algn="ctr"/>
                      <a:r>
                        <a:rPr lang="fa-IR" dirty="0" smtClean="0">
                          <a:cs typeface="B Nazanin" panose="00000400000000000000" pitchFamily="2" charset="-78"/>
                        </a:rPr>
                        <a:t>1978</a:t>
                      </a:r>
                      <a:endParaRPr lang="en-US" dirty="0">
                        <a:cs typeface="B Nazanin" panose="00000400000000000000" pitchFamily="2" charset="-78"/>
                      </a:endParaRPr>
                    </a:p>
                  </a:txBody>
                  <a:tcPr/>
                </a:tc>
                <a:tc>
                  <a:txBody>
                    <a:bodyPr/>
                    <a:lstStyle/>
                    <a:p>
                      <a:pPr algn="just" rtl="1"/>
                      <a:r>
                        <a:rPr lang="fa-IR" sz="1600" dirty="0" smtClean="0">
                          <a:cs typeface="B Nazanin" panose="00000400000000000000" pitchFamily="2" charset="-78"/>
                        </a:rPr>
                        <a:t>بیانیه شماره 1: اهداف گزارشگری مالی برای واحد تجاری </a:t>
                      </a:r>
                      <a:endParaRPr lang="en-US" sz="1600" dirty="0">
                        <a:cs typeface="B Nazanin" panose="00000400000000000000" pitchFamily="2" charset="-78"/>
                      </a:endParaRPr>
                    </a:p>
                  </a:txBody>
                  <a:tcPr/>
                </a:tc>
                <a:extLst>
                  <a:ext uri="{0D108BD9-81ED-4DB2-BD59-A6C34878D82A}">
                    <a16:rowId xmlns:a16="http://schemas.microsoft.com/office/drawing/2014/main" val="10001"/>
                  </a:ext>
                </a:extLst>
              </a:tr>
              <a:tr h="377088">
                <a:tc>
                  <a:txBody>
                    <a:bodyPr/>
                    <a:lstStyle/>
                    <a:p>
                      <a:pPr algn="ctr"/>
                      <a:r>
                        <a:rPr lang="fa-IR" dirty="0" smtClean="0">
                          <a:cs typeface="B Nazanin" panose="00000400000000000000" pitchFamily="2" charset="-78"/>
                        </a:rPr>
                        <a:t>1980</a:t>
                      </a:r>
                      <a:endParaRPr lang="en-US" dirty="0">
                        <a:cs typeface="B Nazanin" panose="00000400000000000000" pitchFamily="2" charset="-78"/>
                      </a:endParaRPr>
                    </a:p>
                  </a:txBody>
                  <a:tcPr/>
                </a:tc>
                <a:tc>
                  <a:txBody>
                    <a:bodyPr/>
                    <a:lstStyle/>
                    <a:p>
                      <a:pPr algn="r" rtl="1"/>
                      <a:r>
                        <a:rPr lang="fa-IR" sz="1600" dirty="0" smtClean="0">
                          <a:cs typeface="B Nazanin" panose="00000400000000000000" pitchFamily="2" charset="-78"/>
                        </a:rPr>
                        <a:t>بیانیه شماره 2: خصوصیات کیفی اطلاعات حسابداری</a:t>
                      </a:r>
                      <a:endParaRPr lang="en-US" sz="1600" dirty="0">
                        <a:cs typeface="B Nazanin" panose="00000400000000000000" pitchFamily="2" charset="-78"/>
                      </a:endParaRPr>
                    </a:p>
                  </a:txBody>
                  <a:tcPr/>
                </a:tc>
                <a:extLst>
                  <a:ext uri="{0D108BD9-81ED-4DB2-BD59-A6C34878D82A}">
                    <a16:rowId xmlns:a16="http://schemas.microsoft.com/office/drawing/2014/main" val="10002"/>
                  </a:ext>
                </a:extLst>
              </a:tr>
              <a:tr h="405944">
                <a:tc>
                  <a:txBody>
                    <a:bodyPr/>
                    <a:lstStyle/>
                    <a:p>
                      <a:pPr algn="ctr"/>
                      <a:r>
                        <a:rPr lang="fa-IR" dirty="0" smtClean="0">
                          <a:cs typeface="B Nazanin" panose="00000400000000000000" pitchFamily="2" charset="-78"/>
                        </a:rPr>
                        <a:t>1980</a:t>
                      </a:r>
                      <a:endParaRPr lang="en-US" dirty="0">
                        <a:cs typeface="B Nazanin" panose="00000400000000000000" pitchFamily="2" charset="-78"/>
                      </a:endParaRPr>
                    </a:p>
                  </a:txBody>
                  <a:tcPr/>
                </a:tc>
                <a:tc>
                  <a:txBody>
                    <a:bodyPr/>
                    <a:lstStyle/>
                    <a:p>
                      <a:pPr algn="r" rtl="1"/>
                      <a:r>
                        <a:rPr lang="fa-IR" sz="1600" dirty="0" smtClean="0">
                          <a:cs typeface="B Nazanin" panose="00000400000000000000" pitchFamily="2" charset="-78"/>
                        </a:rPr>
                        <a:t>بیانیه شماره 3: عناصر صورت های مالی واحد تجاری </a:t>
                      </a:r>
                      <a:endParaRPr lang="en-US" sz="1600" dirty="0">
                        <a:cs typeface="B Nazanin" panose="00000400000000000000" pitchFamily="2" charset="-78"/>
                      </a:endParaRPr>
                    </a:p>
                  </a:txBody>
                  <a:tcPr/>
                </a:tc>
                <a:extLst>
                  <a:ext uri="{0D108BD9-81ED-4DB2-BD59-A6C34878D82A}">
                    <a16:rowId xmlns:a16="http://schemas.microsoft.com/office/drawing/2014/main" val="10003"/>
                  </a:ext>
                </a:extLst>
              </a:tr>
              <a:tr h="377088">
                <a:tc>
                  <a:txBody>
                    <a:bodyPr/>
                    <a:lstStyle/>
                    <a:p>
                      <a:pPr algn="ctr"/>
                      <a:r>
                        <a:rPr lang="fa-IR" dirty="0" smtClean="0">
                          <a:cs typeface="B Nazanin" panose="00000400000000000000" pitchFamily="2" charset="-78"/>
                        </a:rPr>
                        <a:t>1980</a:t>
                      </a:r>
                      <a:endParaRPr lang="en-US" dirty="0">
                        <a:cs typeface="B Nazanin" panose="00000400000000000000" pitchFamily="2" charset="-78"/>
                      </a:endParaRPr>
                    </a:p>
                  </a:txBody>
                  <a:tcPr/>
                </a:tc>
                <a:tc>
                  <a:txBody>
                    <a:bodyPr/>
                    <a:lstStyle/>
                    <a:p>
                      <a:pPr algn="r" rtl="1"/>
                      <a:r>
                        <a:rPr lang="fa-IR" sz="1600" dirty="0" smtClean="0">
                          <a:cs typeface="B Nazanin" panose="00000400000000000000" pitchFamily="2" charset="-78"/>
                        </a:rPr>
                        <a:t>بیانیه</a:t>
                      </a:r>
                      <a:r>
                        <a:rPr lang="fa-IR" sz="1600" baseline="0" dirty="0" smtClean="0">
                          <a:cs typeface="B Nazanin" panose="00000400000000000000" pitchFamily="2" charset="-78"/>
                        </a:rPr>
                        <a:t> شماره 4: اهداف گزارشگری مالی توسط واحدهای غیرانتفاعی </a:t>
                      </a:r>
                      <a:endParaRPr lang="en-US" sz="1600" dirty="0">
                        <a:cs typeface="B Nazanin" panose="00000400000000000000" pitchFamily="2" charset="-78"/>
                      </a:endParaRPr>
                    </a:p>
                  </a:txBody>
                  <a:tcPr/>
                </a:tc>
                <a:extLst>
                  <a:ext uri="{0D108BD9-81ED-4DB2-BD59-A6C34878D82A}">
                    <a16:rowId xmlns:a16="http://schemas.microsoft.com/office/drawing/2014/main" val="10004"/>
                  </a:ext>
                </a:extLst>
              </a:tr>
              <a:tr h="377088">
                <a:tc>
                  <a:txBody>
                    <a:bodyPr/>
                    <a:lstStyle/>
                    <a:p>
                      <a:pPr algn="ctr"/>
                      <a:r>
                        <a:rPr lang="fa-IR" dirty="0" smtClean="0">
                          <a:cs typeface="B Nazanin" panose="00000400000000000000" pitchFamily="2" charset="-78"/>
                        </a:rPr>
                        <a:t>1984</a:t>
                      </a:r>
                      <a:endParaRPr lang="en-US" dirty="0">
                        <a:cs typeface="B Nazanin" panose="00000400000000000000" pitchFamily="2" charset="-78"/>
                      </a:endParaRPr>
                    </a:p>
                  </a:txBody>
                  <a:tcPr/>
                </a:tc>
                <a:tc>
                  <a:txBody>
                    <a:bodyPr/>
                    <a:lstStyle/>
                    <a:p>
                      <a:pPr algn="r" rtl="1"/>
                      <a:r>
                        <a:rPr lang="fa-IR" sz="1600" dirty="0" smtClean="0">
                          <a:cs typeface="B Nazanin" panose="00000400000000000000" pitchFamily="2" charset="-78"/>
                        </a:rPr>
                        <a:t>بیانیه شماره</a:t>
                      </a:r>
                      <a:r>
                        <a:rPr lang="fa-IR" sz="1600" baseline="0" dirty="0" smtClean="0">
                          <a:cs typeface="B Nazanin" panose="00000400000000000000" pitchFamily="2" charset="-78"/>
                        </a:rPr>
                        <a:t> 5: شناخت و اندازه گیری در صورت های مالی واحدهای تجاری </a:t>
                      </a:r>
                      <a:endParaRPr lang="en-US" sz="1600" dirty="0">
                        <a:cs typeface="B Nazanin" panose="00000400000000000000" pitchFamily="2" charset="-78"/>
                      </a:endParaRPr>
                    </a:p>
                  </a:txBody>
                  <a:tcPr/>
                </a:tc>
                <a:extLst>
                  <a:ext uri="{0D108BD9-81ED-4DB2-BD59-A6C34878D82A}">
                    <a16:rowId xmlns:a16="http://schemas.microsoft.com/office/drawing/2014/main" val="10005"/>
                  </a:ext>
                </a:extLst>
              </a:tr>
              <a:tr h="377088">
                <a:tc>
                  <a:txBody>
                    <a:bodyPr/>
                    <a:lstStyle/>
                    <a:p>
                      <a:pPr algn="ctr"/>
                      <a:r>
                        <a:rPr lang="fa-IR" dirty="0" smtClean="0">
                          <a:cs typeface="B Nazanin" panose="00000400000000000000" pitchFamily="2" charset="-78"/>
                        </a:rPr>
                        <a:t>1985</a:t>
                      </a:r>
                      <a:endParaRPr lang="en-US" dirty="0">
                        <a:cs typeface="B Nazanin" panose="00000400000000000000" pitchFamily="2" charset="-78"/>
                      </a:endParaRPr>
                    </a:p>
                  </a:txBody>
                  <a:tcPr/>
                </a:tc>
                <a:tc>
                  <a:txBody>
                    <a:bodyPr/>
                    <a:lstStyle/>
                    <a:p>
                      <a:pPr algn="r" rtl="1"/>
                      <a:r>
                        <a:rPr lang="fa-IR" sz="1600" dirty="0" smtClean="0">
                          <a:cs typeface="B Nazanin" panose="00000400000000000000" pitchFamily="2" charset="-78"/>
                        </a:rPr>
                        <a:t>بیانیه شماره 6: عناصر صورت های مالی :</a:t>
                      </a:r>
                      <a:r>
                        <a:rPr lang="fa-IR" sz="1600" baseline="0" dirty="0" smtClean="0">
                          <a:cs typeface="B Nazanin" panose="00000400000000000000" pitchFamily="2" charset="-78"/>
                        </a:rPr>
                        <a:t> جایگزین بیانیه مفاهیم شماره 3 ( شامل اصلاحیه ای برای بیانیه مفاهیم شماره 2)</a:t>
                      </a:r>
                      <a:endParaRPr lang="en-US" sz="1600" dirty="0">
                        <a:cs typeface="B Nazanin" panose="00000400000000000000" pitchFamily="2" charset="-78"/>
                      </a:endParaRPr>
                    </a:p>
                  </a:txBody>
                  <a:tcPr/>
                </a:tc>
                <a:extLst>
                  <a:ext uri="{0D108BD9-81ED-4DB2-BD59-A6C34878D82A}">
                    <a16:rowId xmlns:a16="http://schemas.microsoft.com/office/drawing/2014/main" val="10006"/>
                  </a:ext>
                </a:extLst>
              </a:tr>
              <a:tr h="377088">
                <a:tc>
                  <a:txBody>
                    <a:bodyPr/>
                    <a:lstStyle/>
                    <a:p>
                      <a:pPr algn="ctr"/>
                      <a:r>
                        <a:rPr lang="fa-IR" dirty="0" smtClean="0">
                          <a:cs typeface="B Nazanin" panose="00000400000000000000" pitchFamily="2" charset="-78"/>
                        </a:rPr>
                        <a:t>2000</a:t>
                      </a:r>
                      <a:endParaRPr lang="en-US" dirty="0">
                        <a:cs typeface="B Nazanin" panose="00000400000000000000" pitchFamily="2" charset="-78"/>
                      </a:endParaRPr>
                    </a:p>
                  </a:txBody>
                  <a:tcPr/>
                </a:tc>
                <a:tc>
                  <a:txBody>
                    <a:bodyPr/>
                    <a:lstStyle/>
                    <a:p>
                      <a:pPr algn="r" rtl="1"/>
                      <a:r>
                        <a:rPr lang="fa-IR" sz="1600" dirty="0" smtClean="0">
                          <a:cs typeface="B Nazanin" panose="00000400000000000000" pitchFamily="2" charset="-78"/>
                        </a:rPr>
                        <a:t>بیانیه شماره 7:</a:t>
                      </a:r>
                      <a:r>
                        <a:rPr lang="fa-IR" sz="1600" baseline="0" dirty="0" smtClean="0">
                          <a:cs typeface="B Nazanin" panose="00000400000000000000" pitchFamily="2" charset="-78"/>
                        </a:rPr>
                        <a:t> استفاده از اطلاعات جریان های نقدی و ارزش های فعلی در اندازه گیری حسابداری</a:t>
                      </a:r>
                      <a:endParaRPr lang="en-US" sz="1600" dirty="0">
                        <a:cs typeface="B Nazanin" panose="00000400000000000000" pitchFamily="2" charset="-78"/>
                      </a:endParaRPr>
                    </a:p>
                  </a:txBody>
                  <a:tcPr/>
                </a:tc>
                <a:extLst>
                  <a:ext uri="{0D108BD9-81ED-4DB2-BD59-A6C34878D82A}">
                    <a16:rowId xmlns:a16="http://schemas.microsoft.com/office/drawing/2014/main" val="10007"/>
                  </a:ext>
                </a:extLst>
              </a:tr>
              <a:tr h="377088">
                <a:tc>
                  <a:txBody>
                    <a:bodyPr/>
                    <a:lstStyle/>
                    <a:p>
                      <a:pPr algn="ctr"/>
                      <a:r>
                        <a:rPr lang="fa-IR" dirty="0" smtClean="0">
                          <a:cs typeface="B Nazanin" panose="00000400000000000000" pitchFamily="2" charset="-78"/>
                        </a:rPr>
                        <a:t>2010</a:t>
                      </a:r>
                      <a:endParaRPr lang="en-US" dirty="0">
                        <a:cs typeface="B Nazanin" panose="00000400000000000000" pitchFamily="2" charset="-78"/>
                      </a:endParaRPr>
                    </a:p>
                  </a:txBody>
                  <a:tcPr/>
                </a:tc>
                <a:tc>
                  <a:txBody>
                    <a:bodyPr/>
                    <a:lstStyle/>
                    <a:p>
                      <a:pPr algn="r" rtl="1"/>
                      <a:r>
                        <a:rPr lang="fa-IR" sz="1600" b="0" dirty="0" smtClean="0">
                          <a:cs typeface="B Nazanin" panose="00000400000000000000" pitchFamily="2" charset="-78"/>
                        </a:rPr>
                        <a:t>بیانیه شماره 8: چارچوب نظری برای گزارشگری مالی : جایگزین بیانیه مفاهیم شماره </a:t>
                      </a:r>
                      <a:r>
                        <a:rPr lang="fa-IR" dirty="0" smtClean="0">
                          <a:cs typeface="B Nazanin" panose="00000400000000000000" pitchFamily="2" charset="-78"/>
                        </a:rPr>
                        <a:t>1و2</a:t>
                      </a:r>
                      <a:endParaRPr lang="en-US" dirty="0">
                        <a:cs typeface="B Nazanin" panose="00000400000000000000" pitchFamily="2" charset="-78"/>
                      </a:endParaRPr>
                    </a:p>
                  </a:txBody>
                  <a:tcPr/>
                </a:tc>
                <a:extLst>
                  <a:ext uri="{0D108BD9-81ED-4DB2-BD59-A6C34878D82A}">
                    <a16:rowId xmlns:a16="http://schemas.microsoft.com/office/drawing/2014/main" val="10008"/>
                  </a:ext>
                </a:extLst>
              </a:tr>
            </a:tbl>
          </a:graphicData>
        </a:graphic>
      </p:graphicFrame>
      <p:sp>
        <p:nvSpPr>
          <p:cNvPr id="2" name="Rectangle 1"/>
          <p:cNvSpPr/>
          <p:nvPr/>
        </p:nvSpPr>
        <p:spPr>
          <a:xfrm>
            <a:off x="251520" y="260648"/>
            <a:ext cx="7178375" cy="1508105"/>
          </a:xfrm>
          <a:prstGeom prst="rect">
            <a:avLst/>
          </a:prstGeom>
        </p:spPr>
        <p:txBody>
          <a:bodyPr wrap="none">
            <a:spAutoFit/>
          </a:bodyPr>
          <a:lstStyle/>
          <a:p>
            <a:pPr algn="ctr">
              <a:lnSpc>
                <a:spcPct val="150000"/>
              </a:lnSpc>
              <a:buFont typeface="Arial" charset="0"/>
              <a:buNone/>
            </a:pPr>
            <a:r>
              <a:rPr lang="en-US" sz="3200" b="1" dirty="0">
                <a:solidFill>
                  <a:schemeClr val="accent1">
                    <a:lumMod val="20000"/>
                    <a:lumOff val="80000"/>
                  </a:schemeClr>
                </a:solidFill>
                <a:effectLst>
                  <a:outerShdw blurRad="38100" dist="38100" dir="2700000" algn="tl">
                    <a:srgbClr val="000000">
                      <a:alpha val="43137"/>
                    </a:srgbClr>
                  </a:outerShdw>
                </a:effectLst>
                <a:cs typeface="B Nazanin" panose="00000400000000000000" pitchFamily="2" charset="-78"/>
              </a:rPr>
              <a:t> FASB  </a:t>
            </a:r>
            <a:r>
              <a:rPr lang="fa-IR" sz="3200" b="1" dirty="0">
                <a:solidFill>
                  <a:schemeClr val="accent1">
                    <a:lumMod val="20000"/>
                    <a:lumOff val="80000"/>
                  </a:schemeClr>
                </a:solidFill>
                <a:effectLst>
                  <a:outerShdw blurRad="38100" dist="38100" dir="2700000" algn="tl">
                    <a:srgbClr val="000000">
                      <a:alpha val="43137"/>
                    </a:srgbClr>
                  </a:outerShdw>
                </a:effectLst>
                <a:cs typeface="B Nazanin" panose="00000400000000000000" pitchFamily="2" charset="-78"/>
              </a:rPr>
              <a:t>جدول بیانیه های مفاهیم چارچوب </a:t>
            </a:r>
            <a:r>
              <a:rPr lang="fa-IR" sz="3200" b="1" dirty="0" smtClean="0">
                <a:solidFill>
                  <a:schemeClr val="accent1">
                    <a:lumMod val="20000"/>
                    <a:lumOff val="80000"/>
                  </a:schemeClr>
                </a:solidFill>
                <a:effectLst>
                  <a:outerShdw blurRad="38100" dist="38100" dir="2700000" algn="tl">
                    <a:srgbClr val="000000">
                      <a:alpha val="43137"/>
                    </a:srgbClr>
                  </a:outerShdw>
                </a:effectLst>
                <a:cs typeface="B Nazanin" panose="00000400000000000000" pitchFamily="2" charset="-78"/>
              </a:rPr>
              <a:t>نظری</a:t>
            </a:r>
          </a:p>
          <a:p>
            <a:pPr algn="ctr">
              <a:lnSpc>
                <a:spcPct val="150000"/>
              </a:lnSpc>
              <a:buFont typeface="Arial" charset="0"/>
              <a:buNone/>
            </a:pPr>
            <a:r>
              <a:rPr lang="fa-IR" sz="3200" b="1" dirty="0" smtClean="0">
                <a:solidFill>
                  <a:schemeClr val="accent1">
                    <a:lumMod val="20000"/>
                    <a:lumOff val="80000"/>
                  </a:schemeClr>
                </a:solidFill>
                <a:effectLst>
                  <a:outerShdw blurRad="38100" dist="38100" dir="2700000" algn="tl">
                    <a:srgbClr val="000000">
                      <a:alpha val="43137"/>
                    </a:srgbClr>
                  </a:outerShdw>
                </a:effectLst>
                <a:cs typeface="B Nazanin" panose="00000400000000000000" pitchFamily="2" charset="-78"/>
              </a:rPr>
              <a:t> </a:t>
            </a:r>
            <a:r>
              <a:rPr lang="fa-IR" sz="3200" b="1" dirty="0">
                <a:solidFill>
                  <a:schemeClr val="accent1">
                    <a:lumMod val="20000"/>
                    <a:lumOff val="80000"/>
                  </a:schemeClr>
                </a:solidFill>
                <a:effectLst>
                  <a:outerShdw blurRad="38100" dist="38100" dir="2700000" algn="tl">
                    <a:srgbClr val="000000">
                      <a:alpha val="43137"/>
                    </a:srgbClr>
                  </a:outerShdw>
                </a:effectLst>
                <a:cs typeface="B Nazanin" panose="00000400000000000000" pitchFamily="2" charset="-78"/>
              </a:rPr>
              <a:t>گزارشگری مالی</a:t>
            </a:r>
            <a:r>
              <a:rPr lang="en-US" sz="3200" b="1" dirty="0">
                <a:solidFill>
                  <a:schemeClr val="accent1">
                    <a:lumMod val="20000"/>
                    <a:lumOff val="80000"/>
                  </a:schemeClr>
                </a:solidFill>
                <a:effectLst>
                  <a:outerShdw blurRad="38100" dist="38100" dir="2700000" algn="tl">
                    <a:srgbClr val="000000">
                      <a:alpha val="43137"/>
                    </a:srgbClr>
                  </a:outerShdw>
                </a:effectLst>
                <a:cs typeface="B Nazanin" panose="00000400000000000000" pitchFamily="2" charset="-78"/>
              </a:rPr>
              <a:t>  </a:t>
            </a:r>
            <a:endParaRPr lang="fa-IR" sz="3200" b="1" dirty="0">
              <a:solidFill>
                <a:schemeClr val="accent1">
                  <a:lumMod val="20000"/>
                  <a:lumOff val="80000"/>
                </a:schemeClr>
              </a:solidFill>
              <a:effectLst>
                <a:outerShdw blurRad="38100" dist="38100" dir="2700000" algn="tl">
                  <a:srgbClr val="000000">
                    <a:alpha val="43137"/>
                  </a:srgbClr>
                </a:outerShdw>
              </a:effectLst>
              <a:cs typeface="B Nazanin" panose="00000400000000000000" pitchFamily="2" charset="-78"/>
            </a:endParaRPr>
          </a:p>
        </p:txBody>
      </p:sp>
    </p:spTree>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ubtitle 2"/>
          <p:cNvSpPr>
            <a:spLocks noGrp="1"/>
          </p:cNvSpPr>
          <p:nvPr>
            <p:ph type="subTitle" idx="1"/>
          </p:nvPr>
        </p:nvSpPr>
        <p:spPr>
          <a:xfrm>
            <a:off x="611560" y="1700808"/>
            <a:ext cx="7775575" cy="3240211"/>
          </a:xfrm>
        </p:spPr>
        <p:txBody>
          <a:bodyPr vert="horz" lIns="91440" tIns="45720" rIns="91440" bIns="45720" rtlCol="0" anchor="t">
            <a:normAutofit fontScale="92500"/>
          </a:bodyPr>
          <a:lstStyle/>
          <a:p>
            <a:pPr algn="just">
              <a:lnSpc>
                <a:spcPct val="150000"/>
              </a:lnSpc>
              <a:buFont typeface="Arial" charset="0"/>
            </a:pPr>
            <a:r>
              <a:rPr lang="fa-IR" sz="2400" dirty="0">
                <a:solidFill>
                  <a:schemeClr val="tx1"/>
                </a:solidFill>
                <a:cs typeface="B Nazanin" panose="00000400000000000000" pitchFamily="2" charset="-78"/>
              </a:rPr>
              <a:t>بیانیه های همچون </a:t>
            </a:r>
            <a:r>
              <a:rPr lang="en-US" sz="2400" dirty="0">
                <a:solidFill>
                  <a:schemeClr val="tx1"/>
                </a:solidFill>
                <a:cs typeface="B Nazanin" panose="00000400000000000000" pitchFamily="2" charset="-78"/>
              </a:rPr>
              <a:t>APB 4</a:t>
            </a:r>
            <a:r>
              <a:rPr lang="fa-IR" sz="2400" dirty="0">
                <a:solidFill>
                  <a:schemeClr val="tx1"/>
                </a:solidFill>
                <a:cs typeface="B Nazanin" panose="00000400000000000000" pitchFamily="2" charset="-78"/>
              </a:rPr>
              <a:t> رویکردی تفسیری به خود گرفته و بر اندازه گیری و گزارشگری ثروت سرمایه گذاران تمرکز نموده اند ̨ دیدگاهی نظیر دیدگاه اقتصاد دانان .  </a:t>
            </a:r>
            <a:r>
              <a:rPr lang="en-US" sz="2400" dirty="0">
                <a:solidFill>
                  <a:schemeClr val="tx1"/>
                </a:solidFill>
                <a:cs typeface="B Nazanin" panose="00000400000000000000" pitchFamily="2" charset="-78"/>
              </a:rPr>
              <a:t>APB 4</a:t>
            </a:r>
            <a:r>
              <a:rPr lang="fa-IR" sz="2400" dirty="0">
                <a:solidFill>
                  <a:schemeClr val="tx1"/>
                </a:solidFill>
                <a:cs typeface="B Nazanin" panose="00000400000000000000" pitchFamily="2" charset="-78"/>
              </a:rPr>
              <a:t> هدف اصلی گزارشگری مالی را ارائه اطلاعات مالی قابل اتکا درباره منابع اقتصادی و تعهدات واحد تجاری عنوان میدارد. </a:t>
            </a:r>
          </a:p>
          <a:p>
            <a:pPr algn="just">
              <a:lnSpc>
                <a:spcPct val="150000"/>
              </a:lnSpc>
              <a:buFont typeface="Arial" charset="0"/>
            </a:pPr>
            <a:r>
              <a:rPr lang="en-US" sz="2400" dirty="0">
                <a:solidFill>
                  <a:schemeClr val="tx1"/>
                </a:solidFill>
                <a:cs typeface="B Nazanin" panose="00000400000000000000" pitchFamily="2" charset="-78"/>
              </a:rPr>
              <a:t>FASB </a:t>
            </a:r>
            <a:r>
              <a:rPr lang="fa-IR" sz="2400" dirty="0">
                <a:solidFill>
                  <a:schemeClr val="tx1"/>
                </a:solidFill>
                <a:cs typeface="B Nazanin" panose="00000400000000000000" pitchFamily="2" charset="-78"/>
              </a:rPr>
              <a:t> در حالی که رویکرد ساختاری و تفسیری را رد نکرده است ̨  تاکید اصلی خود را بر رویکرد عملگرایانه معطوف نموده است.  </a:t>
            </a:r>
          </a:p>
        </p:txBody>
      </p:sp>
      <p:sp>
        <p:nvSpPr>
          <p:cNvPr id="2" name="Rectangle 1"/>
          <p:cNvSpPr/>
          <p:nvPr/>
        </p:nvSpPr>
        <p:spPr>
          <a:xfrm>
            <a:off x="899592" y="19472"/>
            <a:ext cx="6579045" cy="1508105"/>
          </a:xfrm>
          <a:prstGeom prst="rect">
            <a:avLst/>
          </a:prstGeom>
        </p:spPr>
        <p:txBody>
          <a:bodyPr wrap="none">
            <a:spAutoFit/>
          </a:bodyPr>
          <a:lstStyle/>
          <a:p>
            <a:pPr algn="ctr" rtl="1">
              <a:lnSpc>
                <a:spcPct val="150000"/>
              </a:lnSpc>
              <a:buFont typeface="Arial" charset="0"/>
              <a:buNone/>
            </a:pPr>
            <a:r>
              <a:rPr lang="fa-IR" sz="3200" b="1" dirty="0">
                <a:solidFill>
                  <a:schemeClr val="accent1">
                    <a:lumMod val="20000"/>
                    <a:lumOff val="80000"/>
                  </a:schemeClr>
                </a:solidFill>
                <a:effectLst>
                  <a:outerShdw blurRad="38100" dist="38100" dir="2700000" algn="tl">
                    <a:srgbClr val="000000">
                      <a:alpha val="43137"/>
                    </a:srgbClr>
                  </a:outerShdw>
                </a:effectLst>
                <a:cs typeface="B Nazanin" panose="00000400000000000000" pitchFamily="2" charset="-78"/>
              </a:rPr>
              <a:t>بیانیه مفاهیم شماره 1: اهداف گزارشگری مالی </a:t>
            </a:r>
            <a:endParaRPr lang="fa-IR" sz="3200" b="1" dirty="0" smtClean="0">
              <a:solidFill>
                <a:schemeClr val="accent1">
                  <a:lumMod val="20000"/>
                  <a:lumOff val="80000"/>
                </a:schemeClr>
              </a:solidFill>
              <a:effectLst>
                <a:outerShdw blurRad="38100" dist="38100" dir="2700000" algn="tl">
                  <a:srgbClr val="000000">
                    <a:alpha val="43137"/>
                  </a:srgbClr>
                </a:outerShdw>
              </a:effectLst>
              <a:cs typeface="B Nazanin" panose="00000400000000000000" pitchFamily="2" charset="-78"/>
            </a:endParaRPr>
          </a:p>
          <a:p>
            <a:pPr algn="ctr" rtl="1">
              <a:lnSpc>
                <a:spcPct val="150000"/>
              </a:lnSpc>
              <a:buFont typeface="Arial" charset="0"/>
              <a:buNone/>
            </a:pPr>
            <a:r>
              <a:rPr lang="fa-IR" sz="3200" b="1" dirty="0" smtClean="0">
                <a:solidFill>
                  <a:schemeClr val="accent1">
                    <a:lumMod val="20000"/>
                    <a:lumOff val="80000"/>
                  </a:schemeClr>
                </a:solidFill>
                <a:effectLst>
                  <a:outerShdw blurRad="38100" dist="38100" dir="2700000" algn="tl">
                    <a:srgbClr val="000000">
                      <a:alpha val="43137"/>
                    </a:srgbClr>
                  </a:outerShdw>
                </a:effectLst>
                <a:cs typeface="B Nazanin" panose="00000400000000000000" pitchFamily="2" charset="-78"/>
              </a:rPr>
              <a:t>برای </a:t>
            </a:r>
            <a:r>
              <a:rPr lang="fa-IR" sz="3200" b="1" dirty="0">
                <a:solidFill>
                  <a:schemeClr val="accent1">
                    <a:lumMod val="20000"/>
                    <a:lumOff val="80000"/>
                  </a:schemeClr>
                </a:solidFill>
                <a:effectLst>
                  <a:outerShdw blurRad="38100" dist="38100" dir="2700000" algn="tl">
                    <a:srgbClr val="000000">
                      <a:alpha val="43137"/>
                    </a:srgbClr>
                  </a:outerShdw>
                </a:effectLst>
                <a:cs typeface="B Nazanin" panose="00000400000000000000" pitchFamily="2" charset="-78"/>
              </a:rPr>
              <a:t>واحدهای تجاری  </a:t>
            </a:r>
          </a:p>
        </p:txBody>
      </p:sp>
    </p:spTree>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340769"/>
            <a:ext cx="8496944" cy="4907638"/>
          </a:xfrm>
        </p:spPr>
        <p:txBody>
          <a:bodyPr vert="horz" lIns="91440" tIns="45720" rIns="91440" bIns="45720" rtlCol="0" anchor="t">
            <a:normAutofit/>
          </a:bodyPr>
          <a:lstStyle/>
          <a:p>
            <a:pPr marL="0" indent="0" algn="just">
              <a:lnSpc>
                <a:spcPct val="150000"/>
              </a:lnSpc>
              <a:buFont typeface="Arial" charset="0"/>
              <a:buNone/>
            </a:pPr>
            <a:r>
              <a:rPr lang="fa-IR" sz="2400" cap="all" dirty="0">
                <a:cs typeface="B Nazanin" panose="00000400000000000000" pitchFamily="2" charset="-78"/>
              </a:rPr>
              <a:t>این بیانیه به اهداف گزارشگری مالی واحد های تجاری مربوط میشود که هدف از آن ارائه اطلاعاتی است که برای اتخاذ تصمیمات تجاری و اقتصادی مفید می باشد. </a:t>
            </a:r>
          </a:p>
          <a:p>
            <a:pPr marL="0" indent="0" algn="just">
              <a:lnSpc>
                <a:spcPct val="150000"/>
              </a:lnSpc>
              <a:buFont typeface="Arial" charset="0"/>
              <a:buNone/>
            </a:pPr>
            <a:r>
              <a:rPr lang="fa-IR" sz="2400" cap="all" dirty="0">
                <a:cs typeface="B Nazanin" panose="00000400000000000000" pitchFamily="2" charset="-78"/>
              </a:rPr>
              <a:t>بیانیه شماره 1 </a:t>
            </a:r>
            <a:r>
              <a:rPr lang="en-US" sz="2400" cap="all" dirty="0">
                <a:cs typeface="B Nazanin" panose="00000400000000000000" pitchFamily="2" charset="-78"/>
              </a:rPr>
              <a:t>SFACI </a:t>
            </a:r>
            <a:r>
              <a:rPr lang="fa-IR" sz="2400" cap="all" dirty="0">
                <a:cs typeface="B Nazanin" panose="00000400000000000000" pitchFamily="2" charset="-78"/>
              </a:rPr>
              <a:t> همان دیدگاه استفاده کننده گرا در بیانیه های پیشین را دنبال میکند . </a:t>
            </a:r>
            <a:r>
              <a:rPr lang="fa-IR" sz="2400" cap="all" dirty="0">
                <a:cs typeface="B Nazanin" panose="00000400000000000000" pitchFamily="2" charset="-78"/>
              </a:rPr>
              <a:t>گرچه این بیانیه ناهمگونی گروه های استفاده کننده برون سازمانی را پذیرفته است اما یک ویژگی مشترک میان تمام استفاده کنندگان برون سازمانی وجود دارد که </a:t>
            </a:r>
            <a:r>
              <a:rPr lang="fa-IR" sz="2400" cap="all" dirty="0" smtClean="0">
                <a:cs typeface="B Nazanin" panose="00000400000000000000" pitchFamily="2" charset="-78"/>
              </a:rPr>
              <a:t>آن </a:t>
            </a:r>
            <a:r>
              <a:rPr lang="fa-IR" sz="2400" cap="all" dirty="0">
                <a:solidFill>
                  <a:schemeClr val="accent1">
                    <a:lumMod val="20000"/>
                    <a:lumOff val="80000"/>
                  </a:schemeClr>
                </a:solidFill>
                <a:cs typeface="B Nazanin" panose="00000400000000000000" pitchFamily="2" charset="-78"/>
              </a:rPr>
              <a:t>علاقه به پیش بینی مبلغ و زمان بندی و عدم اطمینان  مرتبط با جریان های نقد آتی</a:t>
            </a:r>
            <a:r>
              <a:rPr lang="fa-IR" sz="2400" cap="all" dirty="0">
                <a:cs typeface="B Nazanin" panose="00000400000000000000" pitchFamily="2" charset="-78"/>
              </a:rPr>
              <a:t> است </a:t>
            </a:r>
            <a:r>
              <a:rPr lang="fa-IR" sz="2400" cap="all" dirty="0" smtClean="0">
                <a:cs typeface="B Nazanin" panose="00000400000000000000" pitchFamily="2" charset="-78"/>
              </a:rPr>
              <a:t>.</a:t>
            </a:r>
          </a:p>
          <a:p>
            <a:pPr marL="0" indent="0" algn="just">
              <a:lnSpc>
                <a:spcPct val="150000"/>
              </a:lnSpc>
              <a:buFont typeface="Arial" charset="0"/>
              <a:buNone/>
            </a:pPr>
            <a:r>
              <a:rPr lang="fa-IR" sz="2400" cap="all" dirty="0" smtClean="0">
                <a:cs typeface="B Nazanin" panose="00000400000000000000" pitchFamily="2" charset="-78"/>
              </a:rPr>
              <a:t>در </a:t>
            </a:r>
            <a:r>
              <a:rPr lang="fa-IR" sz="2400" cap="all" dirty="0">
                <a:cs typeface="B Nazanin" panose="00000400000000000000" pitchFamily="2" charset="-78"/>
              </a:rPr>
              <a:t>نتیجه صورت های مالی جای تامین منافع گروهی خاص می بایست دارای اهدافی عام باشد. </a:t>
            </a:r>
            <a:r>
              <a:rPr lang="en-US" sz="2400" cap="all" dirty="0">
                <a:cs typeface="B Nazanin" panose="00000400000000000000" pitchFamily="2" charset="-78"/>
              </a:rPr>
              <a:t>  </a:t>
            </a:r>
            <a:endParaRPr lang="fa-IR" sz="2400" cap="all" dirty="0">
              <a:cs typeface="B Nazanin" panose="00000400000000000000" pitchFamily="2" charset="-78"/>
            </a:endParaRPr>
          </a:p>
        </p:txBody>
      </p:sp>
    </p:spTree>
    <p:extLst>
      <p:ext uri="{BB962C8B-B14F-4D97-AF65-F5344CB8AC3E}">
        <p14:creationId xmlns:p14="http://schemas.microsoft.com/office/powerpoint/2010/main" val="3912940680"/>
      </p:ext>
    </p:extLst>
  </p:cSld>
  <p:clrMapOvr>
    <a:masterClrMapping/>
  </p:clrMapOvr>
  <p:transition spd="slow">
    <p:wheel/>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ubtitle 2"/>
          <p:cNvSpPr>
            <a:spLocks noGrp="1"/>
          </p:cNvSpPr>
          <p:nvPr>
            <p:ph type="subTitle" idx="1"/>
          </p:nvPr>
        </p:nvSpPr>
        <p:spPr>
          <a:xfrm>
            <a:off x="539750" y="1052736"/>
            <a:ext cx="7993063" cy="5184552"/>
          </a:xfrm>
        </p:spPr>
        <p:txBody>
          <a:bodyPr vert="horz" lIns="91440" tIns="45720" rIns="91440" bIns="45720" rtlCol="0" anchor="t">
            <a:normAutofit lnSpcReduction="10000"/>
          </a:bodyPr>
          <a:lstStyle/>
          <a:p>
            <a:pPr algn="just">
              <a:lnSpc>
                <a:spcPct val="150000"/>
              </a:lnSpc>
              <a:buFont typeface="Arial" charset="0"/>
            </a:pPr>
            <a:r>
              <a:rPr lang="fa-IR" sz="2400" dirty="0">
                <a:solidFill>
                  <a:schemeClr val="tx1"/>
                </a:solidFill>
                <a:cs typeface="B Nazanin" panose="00000400000000000000" pitchFamily="2" charset="-78"/>
              </a:rPr>
              <a:t>در تعاریف موجود در این بیانیه سرمایه گذاران ̨ اعتبار دهندگان و مشاورین آن ها در میان استفاده کنندگان برون سازمانی مورد تاکید قرار گرفته اند .  </a:t>
            </a:r>
          </a:p>
          <a:p>
            <a:pPr algn="just">
              <a:lnSpc>
                <a:spcPct val="150000"/>
              </a:lnSpc>
              <a:buFont typeface="Arial" charset="0"/>
            </a:pPr>
            <a:r>
              <a:rPr lang="fa-IR" sz="2400" dirty="0">
                <a:solidFill>
                  <a:schemeClr val="tx1"/>
                </a:solidFill>
                <a:cs typeface="B Nazanin" panose="00000400000000000000" pitchFamily="2" charset="-78"/>
              </a:rPr>
              <a:t>همچنین این گزارش بر این باور است که استفاده کنندگان صورت های مالی در زمینه اطلاعات وگزارشگری مالی دارای دانش و آگاهی هستند که این نگرش انحرافی آشکار از گزارش تروبلاد است که در آن فرض شده بود که توانایی </a:t>
            </a:r>
            <a:r>
              <a:rPr lang="fa-IR" sz="2400" dirty="0" smtClean="0">
                <a:solidFill>
                  <a:schemeClr val="tx1"/>
                </a:solidFill>
                <a:cs typeface="B Nazanin" panose="00000400000000000000" pitchFamily="2" charset="-78"/>
              </a:rPr>
              <a:t>استفاده </a:t>
            </a:r>
            <a:r>
              <a:rPr lang="fa-IR" sz="2400" dirty="0">
                <a:solidFill>
                  <a:schemeClr val="tx1"/>
                </a:solidFill>
                <a:cs typeface="B Nazanin" panose="00000400000000000000" pitchFamily="2" charset="-78"/>
              </a:rPr>
              <a:t>کنندگان دربهره گیری از گزارش های مالی محدود است.  </a:t>
            </a:r>
          </a:p>
          <a:p>
            <a:pPr algn="just">
              <a:lnSpc>
                <a:spcPct val="150000"/>
              </a:lnSpc>
              <a:buFont typeface="Arial" charset="0"/>
            </a:pPr>
            <a:r>
              <a:rPr lang="fa-IR" sz="2400" dirty="0">
                <a:solidFill>
                  <a:schemeClr val="tx1"/>
                </a:solidFill>
                <a:cs typeface="B Nazanin" panose="00000400000000000000" pitchFamily="2" charset="-78"/>
              </a:rPr>
              <a:t>یکی از دشواری های تعیین اهداف زمانی است که باید علاوه بر استفاده کنندگان به تهیه کنندگان گزارش مالی و اهداف و نیازهای آن ها توجه کرد. </a:t>
            </a:r>
          </a:p>
          <a:p>
            <a:pPr algn="just">
              <a:lnSpc>
                <a:spcPct val="150000"/>
              </a:lnSpc>
              <a:buFont typeface="Arial" charset="0"/>
            </a:pPr>
            <a:r>
              <a:rPr lang="fa-IR" sz="2400" dirty="0">
                <a:solidFill>
                  <a:schemeClr val="tx1"/>
                </a:solidFill>
                <a:cs typeface="B Nazanin" panose="00000400000000000000" pitchFamily="2" charset="-78"/>
              </a:rPr>
              <a:t> </a:t>
            </a:r>
            <a:endParaRPr lang="en-US" sz="2400" dirty="0">
              <a:solidFill>
                <a:schemeClr val="tx1"/>
              </a:solidFill>
              <a:cs typeface="B Nazanin" panose="00000400000000000000" pitchFamily="2" charset="-78"/>
            </a:endParaRPr>
          </a:p>
        </p:txBody>
      </p:sp>
    </p:spTree>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35842">
                                            <p:txEl>
                                              <p:pRg st="2" end="2"/>
                                            </p:txEl>
                                          </p:spTgt>
                                        </p:tgtEl>
                                        <p:attrNameLst>
                                          <p:attrName>style.visibility</p:attrName>
                                        </p:attrNameLst>
                                      </p:cBhvr>
                                      <p:to>
                                        <p:strVal val="visible"/>
                                      </p:to>
                                    </p:set>
                                    <p:animEffect transition="in" filter="barn(inHorizontal)">
                                      <p:cBhvr>
                                        <p:cTn id="7" dur="2000"/>
                                        <p:tgtEl>
                                          <p:spTgt spid="3584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196753"/>
            <a:ext cx="8208912" cy="5051654"/>
          </a:xfrm>
        </p:spPr>
        <p:txBody>
          <a:bodyPr vert="horz" lIns="91440" tIns="45720" rIns="91440" bIns="45720" rtlCol="0" anchor="t">
            <a:normAutofit fontScale="92500" lnSpcReduction="10000"/>
          </a:bodyPr>
          <a:lstStyle/>
          <a:p>
            <a:pPr marL="0" indent="0" algn="just">
              <a:lnSpc>
                <a:spcPct val="150000"/>
              </a:lnSpc>
              <a:buFont typeface="Arial" charset="0"/>
              <a:buNone/>
            </a:pPr>
            <a:r>
              <a:rPr lang="fa-IR" sz="2400" cap="all" dirty="0">
                <a:cs typeface="B Nazanin" panose="00000400000000000000" pitchFamily="2" charset="-78"/>
              </a:rPr>
              <a:t>ایجیری در یک مدل حسابدهی روابط حسابده ̨ حسابگیر و حسابدار را توصیف نموده و نیز بیان میدارد :</a:t>
            </a:r>
          </a:p>
          <a:p>
            <a:pPr marL="0" indent="0" algn="just">
              <a:lnSpc>
                <a:spcPct val="150000"/>
              </a:lnSpc>
              <a:buFont typeface="Arial" charset="0"/>
              <a:buNone/>
            </a:pPr>
            <a:r>
              <a:rPr lang="fa-IR" sz="2400" cap="all" dirty="0">
                <a:solidFill>
                  <a:schemeClr val="accent1">
                    <a:lumMod val="20000"/>
                    <a:lumOff val="80000"/>
                  </a:schemeClr>
                </a:solidFill>
                <a:effectLst>
                  <a:outerShdw blurRad="38100" dist="38100" dir="2700000" algn="tl">
                    <a:srgbClr val="000000">
                      <a:alpha val="43137"/>
                    </a:srgbClr>
                  </a:outerShdw>
                </a:effectLst>
                <a:cs typeface="B Nazanin" panose="00000400000000000000" pitchFamily="2" charset="-78"/>
              </a:rPr>
              <a:t>”در یک چارچوب مبتنی بر حسابدهی ̨ هدف حسابداری فراهم آوردن یک سیستم منصفانه از جریان اطلاعات بین حسابده و حسابگیر میباشد .  براساس رابطه حسابدهی ̨  حسابگیر حقوق خاصی  برای دانستن  برخی اطلاعات دارد و حسابده دارا ی این حق میباشد تا از اطلاعات محرمانه خود حفاظت نماید .  در چنین جریان اطلاعاتی ̨ مخابره اطلاعات بیشتر ضرورتا منافع هر دو طرف را تامین نمیکند  ̨  زیرا  اطلاعات بیشتر درباره مدیر به نفع  ذینفعان بوده در حالی که ̨  لزوما  منافع  مدیر را تامین نخواهد کرد."</a:t>
            </a:r>
          </a:p>
          <a:p>
            <a:pPr marL="0" indent="0" algn="just">
              <a:lnSpc>
                <a:spcPct val="150000"/>
              </a:lnSpc>
              <a:buFont typeface="Arial" charset="0"/>
              <a:buNone/>
            </a:pPr>
            <a:r>
              <a:rPr lang="fa-IR" sz="2400" cap="all" dirty="0">
                <a:cs typeface="B Nazanin" panose="00000400000000000000" pitchFamily="2" charset="-78"/>
              </a:rPr>
              <a:t>در این بیانیه همچنین بر نقش مباشرتی مدیریت از طریق تاکید بر چگونگی ایفای وظایف و تعهدات مدیریت در قبال مالکان و سایر گروه های علاقمند توجه ویژه ای صورت گرفته است . </a:t>
            </a:r>
          </a:p>
          <a:p>
            <a:pPr marL="0" indent="0" algn="just">
              <a:lnSpc>
                <a:spcPct val="150000"/>
              </a:lnSpc>
              <a:buFont typeface="Arial" charset="0"/>
              <a:buNone/>
            </a:pPr>
            <a:endParaRPr lang="fa-IR" sz="2400" cap="all" dirty="0">
              <a:cs typeface="B Nazanin" panose="00000400000000000000" pitchFamily="2" charset="-78"/>
            </a:endParaRPr>
          </a:p>
          <a:p>
            <a:pPr marL="0" indent="0" algn="just">
              <a:lnSpc>
                <a:spcPct val="150000"/>
              </a:lnSpc>
              <a:buFont typeface="Arial" charset="0"/>
              <a:buNone/>
            </a:pPr>
            <a:endParaRPr lang="fa-IR" sz="2400" cap="all" dirty="0">
              <a:cs typeface="B Nazanin" panose="00000400000000000000" pitchFamily="2" charset="-78"/>
            </a:endParaRPr>
          </a:p>
        </p:txBody>
      </p:sp>
    </p:spTree>
    <p:extLst>
      <p:ext uri="{BB962C8B-B14F-4D97-AF65-F5344CB8AC3E}">
        <p14:creationId xmlns:p14="http://schemas.microsoft.com/office/powerpoint/2010/main" val="2616835075"/>
      </p:ext>
    </p:extLst>
  </p:cSld>
  <p:clrMapOvr>
    <a:masterClrMapping/>
  </p:clrMapOvr>
  <p:transition spd="slow">
    <p:wheel/>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ubtitle 2"/>
          <p:cNvSpPr>
            <a:spLocks noGrp="1"/>
          </p:cNvSpPr>
          <p:nvPr>
            <p:ph type="subTitle" idx="1"/>
          </p:nvPr>
        </p:nvSpPr>
        <p:spPr>
          <a:xfrm>
            <a:off x="467544" y="1412776"/>
            <a:ext cx="8136904" cy="5040560"/>
          </a:xfrm>
        </p:spPr>
        <p:txBody>
          <a:bodyPr vert="horz" lIns="91440" tIns="45720" rIns="91440" bIns="45720" rtlCol="0" anchor="t">
            <a:normAutofit fontScale="92500"/>
          </a:bodyPr>
          <a:lstStyle/>
          <a:p>
            <a:pPr algn="just">
              <a:lnSpc>
                <a:spcPct val="150000"/>
              </a:lnSpc>
              <a:buFont typeface="Arial" charset="0"/>
            </a:pPr>
            <a:r>
              <a:rPr lang="fa-IR" sz="2400" dirty="0">
                <a:solidFill>
                  <a:schemeClr val="tx1"/>
                </a:solidFill>
                <a:cs typeface="B Nazanin" panose="00000400000000000000" pitchFamily="2" charset="-78"/>
              </a:rPr>
              <a:t>در بیانیه مذکور ̨  قضاوت های ارزشی متعددی به چشم می خورد که شامل موارد زیر میباشد: </a:t>
            </a:r>
          </a:p>
          <a:p>
            <a:pPr marL="457200" indent="-457200" algn="just">
              <a:lnSpc>
                <a:spcPct val="150000"/>
              </a:lnSpc>
              <a:buFont typeface="+mj-lt"/>
              <a:buAutoNum type="arabicPeriod"/>
            </a:pPr>
            <a:r>
              <a:rPr lang="fa-IR" sz="2400" dirty="0">
                <a:solidFill>
                  <a:schemeClr val="tx1"/>
                </a:solidFill>
                <a:cs typeface="B Nazanin" panose="00000400000000000000" pitchFamily="2" charset="-78"/>
              </a:rPr>
              <a:t> تهیه اطلاعات ̨  بهایی دارد و منافع استفاده ازاطلاعات باید بیش از بهای تولید آن </a:t>
            </a:r>
            <a:r>
              <a:rPr lang="fa-IR" sz="2400" dirty="0" smtClean="0">
                <a:solidFill>
                  <a:schemeClr val="tx1"/>
                </a:solidFill>
                <a:cs typeface="B Nazanin" panose="00000400000000000000" pitchFamily="2" charset="-78"/>
              </a:rPr>
              <a:t>باشد. </a:t>
            </a:r>
            <a:endParaRPr lang="fa-IR" sz="2400" dirty="0">
              <a:solidFill>
                <a:schemeClr val="tx1"/>
              </a:solidFill>
              <a:cs typeface="B Nazanin" panose="00000400000000000000" pitchFamily="2" charset="-78"/>
            </a:endParaRPr>
          </a:p>
          <a:p>
            <a:pPr marL="457200" indent="-457200" algn="just">
              <a:lnSpc>
                <a:spcPct val="150000"/>
              </a:lnSpc>
              <a:buFont typeface="+mj-lt"/>
              <a:buAutoNum type="arabicPeriod"/>
            </a:pPr>
            <a:r>
              <a:rPr lang="fa-IR" sz="2400" dirty="0">
                <a:solidFill>
                  <a:schemeClr val="tx1"/>
                </a:solidFill>
                <a:cs typeface="B Nazanin" panose="00000400000000000000" pitchFamily="2" charset="-78"/>
              </a:rPr>
              <a:t> اطلاعات حسابداری به هیچ وجه تنها منبع اطلاعاتی در مورد شرکت </a:t>
            </a:r>
            <a:r>
              <a:rPr lang="fa-IR" sz="2400" dirty="0" smtClean="0">
                <a:solidFill>
                  <a:schemeClr val="tx1"/>
                </a:solidFill>
                <a:cs typeface="B Nazanin" panose="00000400000000000000" pitchFamily="2" charset="-78"/>
              </a:rPr>
              <a:t>نمی باشد</a:t>
            </a:r>
            <a:r>
              <a:rPr lang="fa-IR" sz="2400" dirty="0">
                <a:solidFill>
                  <a:schemeClr val="tx1"/>
                </a:solidFill>
                <a:cs typeface="B Nazanin" panose="00000400000000000000" pitchFamily="2" charset="-78"/>
              </a:rPr>
              <a:t>. </a:t>
            </a:r>
          </a:p>
          <a:p>
            <a:pPr marL="457200" indent="-457200" algn="just">
              <a:lnSpc>
                <a:spcPct val="150000"/>
              </a:lnSpc>
              <a:buFont typeface="+mj-lt"/>
              <a:buAutoNum type="arabicPeriod"/>
            </a:pPr>
            <a:r>
              <a:rPr lang="fa-IR" sz="2400" dirty="0">
                <a:solidFill>
                  <a:schemeClr val="tx1"/>
                </a:solidFill>
                <a:cs typeface="B Nazanin" panose="00000400000000000000" pitchFamily="2" charset="-78"/>
              </a:rPr>
              <a:t> حسابداری تعهدی در ارزیابی و پیش بینی قدرت سود آوری و جریان های نقدی شرکت از سودمندی فوق العاده ای برخوردار است . </a:t>
            </a:r>
          </a:p>
          <a:p>
            <a:pPr marL="457200" indent="-457200" algn="just">
              <a:lnSpc>
                <a:spcPct val="150000"/>
              </a:lnSpc>
              <a:buFont typeface="+mj-lt"/>
              <a:buAutoNum type="arabicPeriod"/>
            </a:pPr>
            <a:r>
              <a:rPr lang="fa-IR" sz="2400" dirty="0">
                <a:solidFill>
                  <a:schemeClr val="tx1"/>
                </a:solidFill>
                <a:cs typeface="B Nazanin" panose="00000400000000000000" pitchFamily="2" charset="-78"/>
              </a:rPr>
              <a:t> اطلاعات ارائه شده باید سودمند باشند اما به هر حال استفاده کنندگان ̨ پیش بینی ها و ارزیابی های خود را انجام خواهند داد.  </a:t>
            </a:r>
          </a:p>
          <a:p>
            <a:pPr algn="just">
              <a:lnSpc>
                <a:spcPct val="150000"/>
              </a:lnSpc>
              <a:buFont typeface="Arial" charset="0"/>
            </a:pPr>
            <a:endParaRPr lang="fa-IR" sz="2400" dirty="0">
              <a:solidFill>
                <a:schemeClr val="tx1"/>
              </a:solidFill>
              <a:cs typeface="B Nazanin" panose="00000400000000000000" pitchFamily="2" charset="-78"/>
            </a:endParaRPr>
          </a:p>
        </p:txBody>
      </p:sp>
    </p:spTree>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1768" y="452718"/>
            <a:ext cx="4878322" cy="1569660"/>
          </a:xfrm>
        </p:spPr>
        <p:txBody>
          <a:bodyPr wrap="none">
            <a:spAutoFit/>
          </a:bodyPr>
          <a:lstStyle/>
          <a:p>
            <a:pPr algn="r" fontAlgn="base">
              <a:lnSpc>
                <a:spcPct val="150000"/>
              </a:lnSpc>
              <a:spcAft>
                <a:spcPct val="0"/>
              </a:spcAft>
              <a:buFont typeface="Arial" charset="0"/>
            </a:pPr>
            <a:r>
              <a:rPr lang="fa-IR" sz="3200" b="1" dirty="0">
                <a:solidFill>
                  <a:schemeClr val="accent1">
                    <a:lumMod val="20000"/>
                    <a:lumOff val="80000"/>
                  </a:schemeClr>
                </a:solidFill>
                <a:effectLst>
                  <a:outerShdw blurRad="38100" dist="38100" dir="2700000" algn="tl">
                    <a:srgbClr val="000000">
                      <a:alpha val="43137"/>
                    </a:srgbClr>
                  </a:outerShdw>
                </a:effectLst>
                <a:latin typeface="Arial" charset="0"/>
                <a:ea typeface="+mn-ea"/>
                <a:cs typeface="B Nazanin" panose="00000400000000000000" pitchFamily="2" charset="-78"/>
              </a:rPr>
              <a:t>مساله بنیادین تئوری حسابداری : </a:t>
            </a:r>
            <a:br>
              <a:rPr lang="fa-IR" sz="3200" b="1" dirty="0">
                <a:solidFill>
                  <a:schemeClr val="accent1">
                    <a:lumMod val="20000"/>
                    <a:lumOff val="80000"/>
                  </a:schemeClr>
                </a:solidFill>
                <a:effectLst>
                  <a:outerShdw blurRad="38100" dist="38100" dir="2700000" algn="tl">
                    <a:srgbClr val="000000">
                      <a:alpha val="43137"/>
                    </a:srgbClr>
                  </a:outerShdw>
                </a:effectLst>
                <a:latin typeface="Arial" charset="0"/>
                <a:ea typeface="+mn-ea"/>
                <a:cs typeface="B Nazanin" panose="00000400000000000000" pitchFamily="2" charset="-78"/>
              </a:rPr>
            </a:br>
            <a:endParaRPr lang="fa-IR" sz="3200" b="1" dirty="0">
              <a:solidFill>
                <a:schemeClr val="accent1">
                  <a:lumMod val="20000"/>
                  <a:lumOff val="80000"/>
                </a:schemeClr>
              </a:solidFill>
              <a:effectLst>
                <a:outerShdw blurRad="38100" dist="38100" dir="2700000" algn="tl">
                  <a:srgbClr val="000000">
                    <a:alpha val="43137"/>
                  </a:srgbClr>
                </a:outerShdw>
              </a:effectLst>
              <a:latin typeface="Arial" charset="0"/>
              <a:ea typeface="+mn-ea"/>
              <a:cs typeface="B Nazanin" panose="00000400000000000000" pitchFamily="2" charset="-78"/>
            </a:endParaRPr>
          </a:p>
        </p:txBody>
      </p:sp>
      <p:sp>
        <p:nvSpPr>
          <p:cNvPr id="3" name="Content Placeholder 2"/>
          <p:cNvSpPr>
            <a:spLocks noGrp="1"/>
          </p:cNvSpPr>
          <p:nvPr>
            <p:ph idx="1"/>
          </p:nvPr>
        </p:nvSpPr>
        <p:spPr>
          <a:xfrm>
            <a:off x="395536" y="2022378"/>
            <a:ext cx="8136904" cy="4195481"/>
          </a:xfrm>
        </p:spPr>
        <p:txBody>
          <a:bodyPr vert="horz" lIns="91440" tIns="45720" rIns="91440" bIns="45720" rtlCol="0" anchor="t">
            <a:normAutofit/>
          </a:bodyPr>
          <a:lstStyle/>
          <a:p>
            <a:pPr marL="0" indent="0" algn="just">
              <a:buFont typeface="Arial" charset="0"/>
              <a:buNone/>
            </a:pPr>
            <a:r>
              <a:rPr lang="fa-IR" sz="2400" cap="all" dirty="0">
                <a:cs typeface="B Nazanin" panose="00000400000000000000" pitchFamily="2" charset="-78"/>
              </a:rPr>
              <a:t>یکی از چالش برانگیزترین مسایلی که در حسابداری مطرح بوده ̨ تدوین استاندارد هایی است که همزمان بتواند </a:t>
            </a:r>
            <a:r>
              <a:rPr lang="fa-IR" sz="2400" cap="all" dirty="0">
                <a:solidFill>
                  <a:schemeClr val="accent1">
                    <a:lumMod val="20000"/>
                    <a:lumOff val="80000"/>
                  </a:schemeClr>
                </a:solidFill>
                <a:cs typeface="B Nazanin" panose="00000400000000000000" pitchFamily="2" charset="-78"/>
              </a:rPr>
              <a:t>اطلاعاتی در خصوص عملکرد مدیران فراهم کرده و برای تصمیمات سرمایه گذاران نیزمفید باشد</a:t>
            </a:r>
            <a:r>
              <a:rPr lang="fa-IR" sz="2400" cap="all" dirty="0">
                <a:cs typeface="B Nazanin" panose="00000400000000000000" pitchFamily="2" charset="-78"/>
              </a:rPr>
              <a:t>.  </a:t>
            </a:r>
            <a:r>
              <a:rPr lang="en-US" sz="2400" cap="all" dirty="0">
                <a:cs typeface="B Nazanin" panose="00000400000000000000" pitchFamily="2" charset="-78"/>
              </a:rPr>
              <a:t> </a:t>
            </a:r>
          </a:p>
          <a:p>
            <a:pPr marL="0" indent="0" algn="just">
              <a:buFont typeface="Arial" charset="0"/>
              <a:buNone/>
            </a:pPr>
            <a:r>
              <a:rPr lang="fa-IR" sz="2400" cap="all" dirty="0">
                <a:cs typeface="B Nazanin" panose="00000400000000000000" pitchFamily="2" charset="-78"/>
              </a:rPr>
              <a:t>منافع سرمایه گذاران به وسیله اطلاعاتی فراهم می آید که در تصمیمات سرمایه گذاری مفید واقع میشود. </a:t>
            </a:r>
          </a:p>
          <a:p>
            <a:pPr marL="0" indent="0" algn="just">
              <a:buFont typeface="Arial" charset="0"/>
              <a:buNone/>
            </a:pPr>
            <a:r>
              <a:rPr lang="fa-IR" sz="2400" cap="all" dirty="0">
                <a:cs typeface="B Nazanin" panose="00000400000000000000" pitchFamily="2" charset="-78"/>
              </a:rPr>
              <a:t>اگر بتوان از معیارارزش منصفانه برای اندازه گیری دارایی ها و بدهی ها در ترازنامه استفاده کرد میتوان اطلاعات مفیدی دراختیارسرمایه گذاران قرار دارد . </a:t>
            </a:r>
            <a:endParaRPr lang="en-US" sz="2400" cap="all" dirty="0">
              <a:cs typeface="B Nazanin" panose="00000400000000000000" pitchFamily="2" charset="-78"/>
            </a:endParaRPr>
          </a:p>
          <a:p>
            <a:pPr marL="0" indent="0" algn="just">
              <a:buFont typeface="Arial" charset="0"/>
              <a:buNone/>
            </a:pPr>
            <a:endParaRPr lang="fa-IR" sz="2400" cap="all" dirty="0">
              <a:cs typeface="B Nazanin" panose="00000400000000000000" pitchFamily="2" charset="-78"/>
            </a:endParaRPr>
          </a:p>
        </p:txBody>
      </p:sp>
    </p:spTree>
    <p:extLst>
      <p:ext uri="{BB962C8B-B14F-4D97-AF65-F5344CB8AC3E}">
        <p14:creationId xmlns:p14="http://schemas.microsoft.com/office/powerpoint/2010/main" val="1929270617"/>
      </p:ext>
    </p:extLst>
  </p:cSld>
  <p:clrMapOvr>
    <a:masterClrMapping/>
  </p:clrMapOvr>
  <p:transition spd="slow">
    <p:wheel/>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ubtitle 2"/>
          <p:cNvSpPr>
            <a:spLocks noGrp="1"/>
          </p:cNvSpPr>
          <p:nvPr>
            <p:ph type="subTitle" idx="1"/>
          </p:nvPr>
        </p:nvSpPr>
        <p:spPr>
          <a:xfrm>
            <a:off x="684213" y="1124744"/>
            <a:ext cx="7775575" cy="5257006"/>
          </a:xfrm>
        </p:spPr>
        <p:txBody>
          <a:bodyPr vert="horz" lIns="91440" tIns="45720" rIns="91440" bIns="45720" rtlCol="0" anchor="t">
            <a:normAutofit/>
          </a:bodyPr>
          <a:lstStyle/>
          <a:p>
            <a:pPr algn="just">
              <a:lnSpc>
                <a:spcPct val="150000"/>
              </a:lnSpc>
              <a:buFont typeface="Arial" charset="0"/>
            </a:pPr>
            <a:r>
              <a:rPr lang="fa-IR" sz="2400" dirty="0">
                <a:solidFill>
                  <a:schemeClr val="tx1"/>
                </a:solidFill>
                <a:cs typeface="B Nazanin" panose="00000400000000000000" pitchFamily="2" charset="-78"/>
              </a:rPr>
              <a:t>منافع مدیریت به وسیله اطلاعاتی تامین میشود که نشانگر عملکرد وی در اداره شرکت بوده و در این خصوص  آگاهی دهندگی بالایی داشته باشد ̨ به نحوی که بتوان با بررسی آن عملکرد مدیر را به نحو مناسبی ارزیابی کرد. به این نقش اطلاعاتی گزاشگری مالی ̨  نقش مباشرتی گفته میشود . </a:t>
            </a:r>
          </a:p>
          <a:p>
            <a:pPr algn="just">
              <a:lnSpc>
                <a:spcPct val="150000"/>
              </a:lnSpc>
              <a:buFont typeface="Arial" charset="0"/>
            </a:pPr>
            <a:r>
              <a:rPr lang="fa-IR" sz="2400" dirty="0">
                <a:solidFill>
                  <a:schemeClr val="tx1"/>
                </a:solidFill>
                <a:cs typeface="B Nazanin" panose="00000400000000000000" pitchFamily="2" charset="-78"/>
              </a:rPr>
              <a:t>حسابداری مبتنی بر ارزش منصفانه ممکن است اختلالاتی در ارزیابی مباشرت مدیریت ایجاد نماید . ارزش های جاری با افزایش نوسان سود شرکت مانع از ارزیابی مناسب عملکرد مدیر میشود همچنین این حرکت از عینیت اطلاعات حسابداری کاسته و اعمال قضاوت های مدیریت در گزارشگری مالی را افزایش میدهد.  </a:t>
            </a:r>
          </a:p>
        </p:txBody>
      </p:sp>
    </p:spTree>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40350" y="452718"/>
            <a:ext cx="3499740" cy="1569660"/>
          </a:xfrm>
        </p:spPr>
        <p:txBody>
          <a:bodyPr wrap="none">
            <a:spAutoFit/>
          </a:bodyPr>
          <a:lstStyle/>
          <a:p>
            <a:pPr algn="r" fontAlgn="base">
              <a:lnSpc>
                <a:spcPct val="150000"/>
              </a:lnSpc>
              <a:spcAft>
                <a:spcPct val="0"/>
              </a:spcAft>
              <a:buFont typeface="Arial" charset="0"/>
            </a:pPr>
            <a:r>
              <a:rPr lang="fa-IR" sz="3200" b="1" dirty="0">
                <a:solidFill>
                  <a:schemeClr val="accent1">
                    <a:lumMod val="20000"/>
                    <a:lumOff val="80000"/>
                  </a:schemeClr>
                </a:solidFill>
                <a:effectLst>
                  <a:outerShdw blurRad="38100" dist="38100" dir="2700000" algn="tl">
                    <a:srgbClr val="000000">
                      <a:alpha val="43137"/>
                    </a:srgbClr>
                  </a:outerShdw>
                </a:effectLst>
                <a:latin typeface="Arial" charset="0"/>
                <a:ea typeface="+mn-ea"/>
                <a:cs typeface="B Nazanin" panose="00000400000000000000" pitchFamily="2" charset="-78"/>
              </a:rPr>
              <a:t>اهداف صورت های مالی:</a:t>
            </a:r>
            <a:br>
              <a:rPr lang="fa-IR" sz="3200" b="1" dirty="0">
                <a:solidFill>
                  <a:schemeClr val="accent1">
                    <a:lumMod val="20000"/>
                    <a:lumOff val="80000"/>
                  </a:schemeClr>
                </a:solidFill>
                <a:effectLst>
                  <a:outerShdw blurRad="38100" dist="38100" dir="2700000" algn="tl">
                    <a:srgbClr val="000000">
                      <a:alpha val="43137"/>
                    </a:srgbClr>
                  </a:outerShdw>
                </a:effectLst>
                <a:latin typeface="Arial" charset="0"/>
                <a:ea typeface="+mn-ea"/>
                <a:cs typeface="B Nazanin" panose="00000400000000000000" pitchFamily="2" charset="-78"/>
              </a:rPr>
            </a:br>
            <a:endParaRPr lang="fa-IR" sz="3200" b="1" dirty="0">
              <a:solidFill>
                <a:schemeClr val="accent1">
                  <a:lumMod val="20000"/>
                  <a:lumOff val="80000"/>
                </a:schemeClr>
              </a:solidFill>
              <a:effectLst>
                <a:outerShdw blurRad="38100" dist="38100" dir="2700000" algn="tl">
                  <a:srgbClr val="000000">
                    <a:alpha val="43137"/>
                  </a:srgbClr>
                </a:outerShdw>
              </a:effectLst>
              <a:latin typeface="Arial" charset="0"/>
              <a:ea typeface="+mn-ea"/>
              <a:cs typeface="B Nazanin" panose="00000400000000000000" pitchFamily="2" charset="-78"/>
            </a:endParaRPr>
          </a:p>
        </p:txBody>
      </p:sp>
      <p:sp>
        <p:nvSpPr>
          <p:cNvPr id="3" name="Content Placeholder 2"/>
          <p:cNvSpPr>
            <a:spLocks noGrp="1"/>
          </p:cNvSpPr>
          <p:nvPr>
            <p:ph idx="1"/>
          </p:nvPr>
        </p:nvSpPr>
        <p:spPr>
          <a:xfrm>
            <a:off x="467544" y="1844824"/>
            <a:ext cx="7776864" cy="4195481"/>
          </a:xfrm>
        </p:spPr>
        <p:txBody>
          <a:bodyPr vert="horz" lIns="91440" tIns="45720" rIns="91440" bIns="45720" rtlCol="0" anchor="t">
            <a:normAutofit/>
          </a:bodyPr>
          <a:lstStyle/>
          <a:p>
            <a:pPr algn="just">
              <a:lnSpc>
                <a:spcPct val="150000"/>
              </a:lnSpc>
              <a:buFont typeface="Arial" panose="020B0604020202020204" pitchFamily="34" charset="0"/>
              <a:buChar char="•"/>
            </a:pPr>
            <a:endParaRPr lang="fa-IR" sz="2400" cap="all" dirty="0">
              <a:cs typeface="B Nazanin" panose="00000400000000000000" pitchFamily="2" charset="-78"/>
            </a:endParaRPr>
          </a:p>
          <a:p>
            <a:pPr algn="just">
              <a:lnSpc>
                <a:spcPct val="150000"/>
              </a:lnSpc>
              <a:buFont typeface="Arial" panose="020B0604020202020204" pitchFamily="34" charset="0"/>
              <a:buChar char="•"/>
            </a:pPr>
            <a:r>
              <a:rPr lang="fa-IR" sz="2400" cap="all" dirty="0">
                <a:cs typeface="B Nazanin" panose="00000400000000000000" pitchFamily="2" charset="-78"/>
              </a:rPr>
              <a:t>صورت های مالی برای تامین نیازهای 3 گروه </a:t>
            </a:r>
            <a:r>
              <a:rPr lang="fa-IR" sz="2400" b="1" cap="all" dirty="0">
                <a:solidFill>
                  <a:schemeClr val="accent1">
                    <a:lumMod val="20000"/>
                    <a:lumOff val="80000"/>
                  </a:schemeClr>
                </a:solidFill>
                <a:effectLst>
                  <a:outerShdw blurRad="38100" dist="38100" dir="2700000" algn="tl">
                    <a:srgbClr val="000000">
                      <a:alpha val="43137"/>
                    </a:srgbClr>
                  </a:outerShdw>
                </a:effectLst>
                <a:cs typeface="B Nazanin" panose="00000400000000000000" pitchFamily="2" charset="-78"/>
              </a:rPr>
              <a:t>شامل شرکت ها و استفاده کنندگان از صورت های مالی و حرفه حسابداری</a:t>
            </a:r>
            <a:r>
              <a:rPr lang="fa-IR" sz="2400" cap="all" dirty="0">
                <a:cs typeface="B Nazanin" panose="00000400000000000000" pitchFamily="2" charset="-78"/>
              </a:rPr>
              <a:t> تهیه میشود.</a:t>
            </a:r>
          </a:p>
          <a:p>
            <a:pPr algn="just">
              <a:lnSpc>
                <a:spcPct val="150000"/>
              </a:lnSpc>
              <a:buFont typeface="Arial" panose="020B0604020202020204" pitchFamily="34" charset="0"/>
              <a:buChar char="•"/>
            </a:pPr>
            <a:r>
              <a:rPr lang="fa-IR" sz="2400" cap="all" dirty="0">
                <a:cs typeface="B Nazanin" panose="00000400000000000000" pitchFamily="2" charset="-78"/>
              </a:rPr>
              <a:t> شرکت ها با اهمیت ترین گروه هستند که فرایند تهیه و ارائه صورت های مالی را به عهده دارند و از جمله  ذینفعان گزارشگری مالی هستند</a:t>
            </a:r>
            <a:r>
              <a:rPr lang="fa-IR" sz="2400" cap="all" dirty="0" smtClean="0">
                <a:cs typeface="B Nazanin" panose="00000400000000000000" pitchFamily="2" charset="-78"/>
              </a:rPr>
              <a:t>.</a:t>
            </a:r>
            <a:endParaRPr lang="en-US" sz="2400" cap="all" dirty="0">
              <a:cs typeface="B Nazanin" panose="00000400000000000000" pitchFamily="2" charset="-78"/>
            </a:endParaRPr>
          </a:p>
        </p:txBody>
      </p:sp>
    </p:spTree>
    <p:extLst>
      <p:ext uri="{BB962C8B-B14F-4D97-AF65-F5344CB8AC3E}">
        <p14:creationId xmlns:p14="http://schemas.microsoft.com/office/powerpoint/2010/main" val="3957616167"/>
      </p:ext>
    </p:extLst>
  </p:cSld>
  <p:clrMapOvr>
    <a:masterClrMapping/>
  </p:clrMapOvr>
  <p:transition spd="slow">
    <p:wheel/>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7664" y="260648"/>
            <a:ext cx="5557932" cy="1508105"/>
          </a:xfrm>
        </p:spPr>
        <p:txBody>
          <a:bodyPr wrap="none">
            <a:spAutoFit/>
          </a:bodyPr>
          <a:lstStyle/>
          <a:p>
            <a:pPr algn="ctr" fontAlgn="base">
              <a:lnSpc>
                <a:spcPct val="150000"/>
              </a:lnSpc>
              <a:spcAft>
                <a:spcPct val="0"/>
              </a:spcAft>
              <a:buFont typeface="Arial" charset="0"/>
            </a:pPr>
            <a:r>
              <a:rPr lang="fa-IR" sz="3200" b="1" dirty="0">
                <a:solidFill>
                  <a:schemeClr val="accent1">
                    <a:lumMod val="20000"/>
                    <a:lumOff val="80000"/>
                  </a:schemeClr>
                </a:solidFill>
                <a:effectLst>
                  <a:outerShdw blurRad="38100" dist="38100" dir="2700000" algn="tl">
                    <a:srgbClr val="000000">
                      <a:alpha val="43137"/>
                    </a:srgbClr>
                  </a:outerShdw>
                </a:effectLst>
                <a:latin typeface="Arial" charset="0"/>
                <a:ea typeface="+mn-ea"/>
                <a:cs typeface="B Nazanin" panose="00000400000000000000" pitchFamily="2" charset="-78"/>
              </a:rPr>
              <a:t>بیانیه مفاهیم شماره 2</a:t>
            </a:r>
            <a:r>
              <a:rPr lang="fa-IR" sz="3200" b="1" dirty="0" smtClean="0">
                <a:solidFill>
                  <a:schemeClr val="accent1">
                    <a:lumMod val="20000"/>
                    <a:lumOff val="80000"/>
                  </a:schemeClr>
                </a:solidFill>
                <a:effectLst>
                  <a:outerShdw blurRad="38100" dist="38100" dir="2700000" algn="tl">
                    <a:srgbClr val="000000">
                      <a:alpha val="43137"/>
                    </a:srgbClr>
                  </a:outerShdw>
                </a:effectLst>
                <a:latin typeface="Arial" charset="0"/>
                <a:ea typeface="+mn-ea"/>
                <a:cs typeface="B Nazanin" panose="00000400000000000000" pitchFamily="2" charset="-78"/>
              </a:rPr>
              <a:t>:</a:t>
            </a:r>
            <a:br>
              <a:rPr lang="fa-IR" sz="3200" b="1" dirty="0" smtClean="0">
                <a:solidFill>
                  <a:schemeClr val="accent1">
                    <a:lumMod val="20000"/>
                    <a:lumOff val="80000"/>
                  </a:schemeClr>
                </a:solidFill>
                <a:effectLst>
                  <a:outerShdw blurRad="38100" dist="38100" dir="2700000" algn="tl">
                    <a:srgbClr val="000000">
                      <a:alpha val="43137"/>
                    </a:srgbClr>
                  </a:outerShdw>
                </a:effectLst>
                <a:latin typeface="Arial" charset="0"/>
                <a:ea typeface="+mn-ea"/>
                <a:cs typeface="B Nazanin" panose="00000400000000000000" pitchFamily="2" charset="-78"/>
              </a:rPr>
            </a:br>
            <a:r>
              <a:rPr lang="fa-IR" sz="3200" b="1" dirty="0" smtClean="0">
                <a:solidFill>
                  <a:schemeClr val="accent1">
                    <a:lumMod val="20000"/>
                    <a:lumOff val="80000"/>
                  </a:schemeClr>
                </a:solidFill>
                <a:effectLst>
                  <a:outerShdw blurRad="38100" dist="38100" dir="2700000" algn="tl">
                    <a:srgbClr val="000000">
                      <a:alpha val="43137"/>
                    </a:srgbClr>
                  </a:outerShdw>
                </a:effectLst>
                <a:latin typeface="Arial" charset="0"/>
                <a:ea typeface="+mn-ea"/>
                <a:cs typeface="B Nazanin" panose="00000400000000000000" pitchFamily="2" charset="-78"/>
              </a:rPr>
              <a:t> </a:t>
            </a:r>
            <a:r>
              <a:rPr lang="fa-IR" sz="3200" b="1" dirty="0">
                <a:solidFill>
                  <a:schemeClr val="accent1">
                    <a:lumMod val="20000"/>
                    <a:lumOff val="80000"/>
                  </a:schemeClr>
                </a:solidFill>
                <a:effectLst>
                  <a:outerShdw blurRad="38100" dist="38100" dir="2700000" algn="tl">
                    <a:srgbClr val="000000">
                      <a:alpha val="43137"/>
                    </a:srgbClr>
                  </a:outerShdw>
                </a:effectLst>
                <a:latin typeface="Arial" charset="0"/>
                <a:ea typeface="+mn-ea"/>
                <a:cs typeface="B Nazanin" panose="00000400000000000000" pitchFamily="2" charset="-78"/>
              </a:rPr>
              <a:t>خصوصیات کیفی اطلاعات حسابداری  </a:t>
            </a:r>
          </a:p>
        </p:txBody>
      </p:sp>
      <p:sp>
        <p:nvSpPr>
          <p:cNvPr id="3" name="Content Placeholder 2"/>
          <p:cNvSpPr>
            <a:spLocks noGrp="1"/>
          </p:cNvSpPr>
          <p:nvPr>
            <p:ph idx="1"/>
          </p:nvPr>
        </p:nvSpPr>
        <p:spPr>
          <a:xfrm>
            <a:off x="467544" y="2052925"/>
            <a:ext cx="8208912" cy="4195481"/>
          </a:xfrm>
        </p:spPr>
        <p:txBody>
          <a:bodyPr vert="horz" lIns="91440" tIns="45720" rIns="91440" bIns="45720" rtlCol="0" anchor="t">
            <a:normAutofit fontScale="92500"/>
          </a:bodyPr>
          <a:lstStyle/>
          <a:p>
            <a:pPr marL="0" indent="0" algn="just">
              <a:lnSpc>
                <a:spcPct val="150000"/>
              </a:lnSpc>
              <a:buFont typeface="Arial" charset="0"/>
              <a:buNone/>
            </a:pPr>
            <a:r>
              <a:rPr lang="fa-IR" sz="2400" cap="all" dirty="0" smtClean="0">
                <a:cs typeface="B Nazanin" panose="00000400000000000000" pitchFamily="2" charset="-78"/>
              </a:rPr>
              <a:t>در </a:t>
            </a:r>
            <a:r>
              <a:rPr lang="fa-IR" sz="2400" cap="all" dirty="0">
                <a:cs typeface="B Nazanin" panose="00000400000000000000" pitchFamily="2" charset="-78"/>
              </a:rPr>
              <a:t>این بیانیه تصمیم گیرندگان در راس میباشند چون در </a:t>
            </a:r>
            <a:r>
              <a:rPr lang="en-US" sz="2400" cap="all" dirty="0">
                <a:cs typeface="B Nazanin" panose="00000400000000000000" pitchFamily="2" charset="-78"/>
              </a:rPr>
              <a:t>SFAC1</a:t>
            </a:r>
            <a:r>
              <a:rPr lang="fa-IR" sz="2400" cap="all" dirty="0">
                <a:cs typeface="B Nazanin" panose="00000400000000000000" pitchFamily="2" charset="-78"/>
              </a:rPr>
              <a:t> بیان گردید که هدف حسابداری فراهم   آوردن اطلاعات سودمند برای تصمیم گیری استفاده کنندگان است . </a:t>
            </a:r>
          </a:p>
          <a:p>
            <a:pPr marL="0" indent="0" algn="just">
              <a:lnSpc>
                <a:spcPct val="150000"/>
              </a:lnSpc>
              <a:buFont typeface="Arial" charset="0"/>
              <a:buNone/>
            </a:pPr>
            <a:r>
              <a:rPr lang="fa-IR" sz="2400" cap="all" dirty="0">
                <a:cs typeface="B Nazanin" panose="00000400000000000000" pitchFamily="2" charset="-78"/>
              </a:rPr>
              <a:t>هیات ̨بین خصوصیات کیفی خاص تصمیم گیری و خاص استفاده کنندگان تفاوت قائل میشود . خصوصیات خاص استفاده کنندگان بر کیفیت هایی از اطلاعات معطوف است که به توان درک اطلاعات توسط استفاده کنندگان متمرکز است . (مثال : استفاده کنندگان دارای آگاهی و دانش ممکن است برخی از اطلاعات را به دلیل عدم آگاهی نامربوط تلقی نمایند. ) </a:t>
            </a:r>
          </a:p>
          <a:p>
            <a:pPr marL="0" indent="0" algn="just">
              <a:lnSpc>
                <a:spcPct val="150000"/>
              </a:lnSpc>
              <a:buFont typeface="Arial" charset="0"/>
              <a:buNone/>
            </a:pPr>
            <a:endParaRPr lang="en-US" sz="2400" cap="all" dirty="0">
              <a:cs typeface="B Nazanin" panose="00000400000000000000" pitchFamily="2" charset="-78"/>
            </a:endParaRPr>
          </a:p>
          <a:p>
            <a:pPr marL="0" indent="0" algn="just">
              <a:lnSpc>
                <a:spcPct val="150000"/>
              </a:lnSpc>
              <a:buFont typeface="Arial" charset="0"/>
              <a:buNone/>
            </a:pPr>
            <a:endParaRPr lang="fa-IR" sz="2400" cap="all" dirty="0">
              <a:cs typeface="B Nazanin" panose="00000400000000000000" pitchFamily="2" charset="-78"/>
            </a:endParaRPr>
          </a:p>
        </p:txBody>
      </p:sp>
    </p:spTree>
    <p:extLst>
      <p:ext uri="{BB962C8B-B14F-4D97-AF65-F5344CB8AC3E}">
        <p14:creationId xmlns:p14="http://schemas.microsoft.com/office/powerpoint/2010/main" val="89424178"/>
      </p:ext>
    </p:extLst>
  </p:cSld>
  <p:clrMapOvr>
    <a:masterClrMapping/>
  </p:clrMapOvr>
  <p:transition spd="slow">
    <p:wheel/>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ubtitle 2"/>
          <p:cNvSpPr>
            <a:spLocks noGrp="1"/>
          </p:cNvSpPr>
          <p:nvPr>
            <p:ph type="subTitle" idx="1"/>
          </p:nvPr>
        </p:nvSpPr>
        <p:spPr>
          <a:xfrm>
            <a:off x="323528" y="1412775"/>
            <a:ext cx="8496943" cy="4895949"/>
          </a:xfrm>
        </p:spPr>
        <p:txBody>
          <a:bodyPr vert="horz" lIns="91440" tIns="45720" rIns="91440" bIns="45720" rtlCol="0" anchor="t">
            <a:normAutofit/>
          </a:bodyPr>
          <a:lstStyle/>
          <a:p>
            <a:pPr algn="just">
              <a:lnSpc>
                <a:spcPct val="150000"/>
              </a:lnSpc>
              <a:buFont typeface="Arial" charset="0"/>
            </a:pPr>
            <a:r>
              <a:rPr lang="fa-IR" sz="2400" dirty="0">
                <a:solidFill>
                  <a:schemeClr val="tx1"/>
                </a:solidFill>
                <a:cs typeface="B Nazanin" panose="00000400000000000000" pitchFamily="2" charset="-78"/>
              </a:rPr>
              <a:t>بنابراین ماهیت استفاده کنندگان یک شاخص تعیین کننده در تصمیم گیری درباره منتشر نمودن اطلاعات میباشد.  </a:t>
            </a:r>
          </a:p>
          <a:p>
            <a:pPr algn="just">
              <a:lnSpc>
                <a:spcPct val="150000"/>
              </a:lnSpc>
              <a:buFont typeface="Arial" charset="0"/>
            </a:pPr>
            <a:r>
              <a:rPr lang="fa-IR" sz="2400" dirty="0">
                <a:solidFill>
                  <a:schemeClr val="tx1"/>
                </a:solidFill>
                <a:cs typeface="B Nazanin" panose="00000400000000000000" pitchFamily="2" charset="-78"/>
              </a:rPr>
              <a:t>خصیوصیات کیفی قابل فهم بودن ̨  خصوصیتی است که توسط هر دوی استفاده کنندگان و تهیه کنندگان اطلاعات حسابداری تحت تاثیر قرار میگیرد. </a:t>
            </a:r>
          </a:p>
          <a:p>
            <a:pPr algn="just">
              <a:lnSpc>
                <a:spcPct val="150000"/>
              </a:lnSpc>
              <a:buFont typeface="Arial" charset="0"/>
            </a:pPr>
            <a:r>
              <a:rPr lang="fa-IR" sz="2400" dirty="0">
                <a:solidFill>
                  <a:schemeClr val="tx1"/>
                </a:solidFill>
                <a:cs typeface="B Nazanin" panose="00000400000000000000" pitchFamily="2" charset="-78"/>
              </a:rPr>
              <a:t>باتوجه به نمودار زیر محدودیت فزونی منافع بر هزینه به این مفهوم میباشد که منافع اطلاعات باید بیش از بهای تهیه آن باشد̨   در بالای خصوصیت کیفی  قابل فهم بودن میباشد . </a:t>
            </a:r>
            <a:r>
              <a:rPr lang="en-US" sz="2400" dirty="0">
                <a:solidFill>
                  <a:schemeClr val="tx1"/>
                </a:solidFill>
                <a:cs typeface="B Nazanin" panose="00000400000000000000" pitchFamily="2" charset="-78"/>
              </a:rPr>
              <a:t>  </a:t>
            </a:r>
            <a:endParaRPr lang="fa-IR" sz="2400" dirty="0">
              <a:solidFill>
                <a:schemeClr val="tx1"/>
              </a:solidFill>
              <a:cs typeface="B Nazanin" panose="00000400000000000000" pitchFamily="2" charset="-78"/>
            </a:endParaRPr>
          </a:p>
          <a:p>
            <a:pPr algn="just">
              <a:lnSpc>
                <a:spcPct val="150000"/>
              </a:lnSpc>
              <a:buFont typeface="Arial" charset="0"/>
            </a:pPr>
            <a:endParaRPr lang="en-US" sz="2400" dirty="0">
              <a:solidFill>
                <a:schemeClr val="tx1"/>
              </a:solidFill>
              <a:cs typeface="B Nazanin" panose="00000400000000000000" pitchFamily="2" charset="-78"/>
            </a:endParaRPr>
          </a:p>
        </p:txBody>
      </p:sp>
    </p:spTree>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8914">
                                            <p:txEl>
                                              <p:pRg st="2" end="2"/>
                                            </p:txEl>
                                          </p:spTgt>
                                        </p:tgtEl>
                                        <p:attrNameLst>
                                          <p:attrName>style.visibility</p:attrName>
                                        </p:attrNameLst>
                                      </p:cBhvr>
                                      <p:to>
                                        <p:strVal val="visible"/>
                                      </p:to>
                                    </p:set>
                                    <p:animEffect transition="in" filter="box(in)">
                                      <p:cBhvr>
                                        <p:cTn id="7" dur="2000"/>
                                        <p:tgtEl>
                                          <p:spTgt spid="389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92500" y="6313487"/>
            <a:ext cx="5328959" cy="553998"/>
          </a:xfrm>
          <a:prstGeom prst="rect">
            <a:avLst/>
          </a:prstGeom>
        </p:spPr>
        <p:txBody>
          <a:bodyPr wrap="none">
            <a:spAutoFit/>
          </a:bodyPr>
          <a:lstStyle/>
          <a:p>
            <a:pPr algn="l">
              <a:lnSpc>
                <a:spcPct val="150000"/>
              </a:lnSpc>
              <a:buFont typeface="Arial" charset="0"/>
              <a:buNone/>
            </a:pPr>
            <a:r>
              <a:rPr lang="en-US" sz="2000" b="1" dirty="0">
                <a:solidFill>
                  <a:schemeClr val="accent1">
                    <a:lumMod val="20000"/>
                    <a:lumOff val="80000"/>
                  </a:schemeClr>
                </a:solidFill>
                <a:effectLst>
                  <a:outerShdw blurRad="38100" dist="38100" dir="2700000" algn="tl">
                    <a:srgbClr val="000000">
                      <a:alpha val="43137"/>
                    </a:srgbClr>
                  </a:outerShdw>
                </a:effectLst>
                <a:cs typeface="B Nazanin" panose="00000400000000000000" pitchFamily="2" charset="-78"/>
              </a:rPr>
              <a:t> SFAC2 </a:t>
            </a:r>
            <a:r>
              <a:rPr lang="fa-IR" sz="2000" b="1" dirty="0">
                <a:solidFill>
                  <a:schemeClr val="accent1">
                    <a:lumMod val="20000"/>
                    <a:lumOff val="80000"/>
                  </a:schemeClr>
                </a:solidFill>
                <a:effectLst>
                  <a:outerShdw blurRad="38100" dist="38100" dir="2700000" algn="tl">
                    <a:srgbClr val="000000">
                      <a:alpha val="43137"/>
                    </a:srgbClr>
                  </a:outerShdw>
                </a:effectLst>
                <a:cs typeface="B Nazanin" panose="00000400000000000000" pitchFamily="2" charset="-78"/>
              </a:rPr>
              <a:t>جدول خصوصیات کیفی اطلاعات مالی بر اساس </a:t>
            </a:r>
            <a:r>
              <a:rPr lang="en-US" sz="2000" b="1" dirty="0">
                <a:solidFill>
                  <a:schemeClr val="accent1">
                    <a:lumMod val="20000"/>
                    <a:lumOff val="80000"/>
                  </a:schemeClr>
                </a:solidFill>
                <a:effectLst>
                  <a:outerShdw blurRad="38100" dist="38100" dir="2700000" algn="tl">
                    <a:srgbClr val="000000">
                      <a:alpha val="43137"/>
                    </a:srgbClr>
                  </a:outerShdw>
                </a:effectLst>
                <a:cs typeface="B Nazanin" panose="00000400000000000000" pitchFamily="2" charset="-78"/>
              </a:rPr>
              <a:t> </a:t>
            </a:r>
          </a:p>
        </p:txBody>
      </p:sp>
      <p:sp>
        <p:nvSpPr>
          <p:cNvPr id="3" name="Rectangle 2"/>
          <p:cNvSpPr/>
          <p:nvPr/>
        </p:nvSpPr>
        <p:spPr>
          <a:xfrm>
            <a:off x="2916238" y="188913"/>
            <a:ext cx="3527425" cy="863600"/>
          </a:xfrm>
          <a:prstGeom prst="rect">
            <a:avLst/>
          </a:prstGeom>
          <a:solidFill>
            <a:schemeClr val="accent4">
              <a:lumMod val="40000"/>
              <a:lumOff val="60000"/>
            </a:schemeClr>
          </a:solidFill>
          <a:effectLst>
            <a:glow rad="101600">
              <a:schemeClr val="accent5">
                <a:satMod val="175000"/>
                <a:alpha val="40000"/>
              </a:schemeClr>
            </a:glow>
          </a:effectLst>
          <a:scene3d>
            <a:camera prst="orthographicFront"/>
            <a:lightRig rig="threePt" dir="t"/>
          </a:scene3d>
          <a:sp3d>
            <a:bevelT w="152400" h="50800" prst="softRound"/>
          </a:sp3d>
        </p:spPr>
        <p:style>
          <a:lnRef idx="1">
            <a:schemeClr val="accent1"/>
          </a:lnRef>
          <a:fillRef idx="2">
            <a:schemeClr val="accent1"/>
          </a:fillRef>
          <a:effectRef idx="1">
            <a:schemeClr val="accent1"/>
          </a:effectRef>
          <a:fontRef idx="minor">
            <a:schemeClr val="dk1"/>
          </a:fontRef>
        </p:style>
        <p:txBody>
          <a:bodyPr anchor="ctr"/>
          <a:lstStyle/>
          <a:p>
            <a:pPr algn="ctr" rtl="1">
              <a:defRPr/>
            </a:pPr>
            <a:r>
              <a:rPr lang="fa-IR" sz="1600" dirty="0">
                <a:cs typeface="B Nazanin" panose="00000400000000000000" pitchFamily="2" charset="-78"/>
              </a:rPr>
              <a:t>تصمیم گیرندگان و ویژگی هایشان </a:t>
            </a:r>
          </a:p>
          <a:p>
            <a:pPr algn="ctr" rtl="1">
              <a:defRPr/>
            </a:pPr>
            <a:r>
              <a:rPr lang="fa-IR" sz="1600" dirty="0">
                <a:cs typeface="B Nazanin" panose="00000400000000000000" pitchFamily="2" charset="-78"/>
              </a:rPr>
              <a:t>       (مانند درک و دانش قبلی ) </a:t>
            </a:r>
          </a:p>
          <a:p>
            <a:pPr algn="r" rtl="1">
              <a:defRPr/>
            </a:pPr>
            <a:endParaRPr lang="en-US" sz="1600" dirty="0">
              <a:cs typeface="B Nazanin" panose="00000400000000000000" pitchFamily="2" charset="-78"/>
            </a:endParaRPr>
          </a:p>
        </p:txBody>
      </p:sp>
      <p:cxnSp>
        <p:nvCxnSpPr>
          <p:cNvPr id="5" name="Straight Connector 4"/>
          <p:cNvCxnSpPr/>
          <p:nvPr/>
        </p:nvCxnSpPr>
        <p:spPr>
          <a:xfrm>
            <a:off x="4787900" y="1052513"/>
            <a:ext cx="36513" cy="404812"/>
          </a:xfrm>
          <a:prstGeom prst="line">
            <a:avLst/>
          </a:prstGeom>
        </p:spPr>
        <p:style>
          <a:lnRef idx="3">
            <a:schemeClr val="dk1"/>
          </a:lnRef>
          <a:fillRef idx="0">
            <a:schemeClr val="dk1"/>
          </a:fillRef>
          <a:effectRef idx="2">
            <a:schemeClr val="dk1"/>
          </a:effectRef>
          <a:fontRef idx="minor">
            <a:schemeClr val="tx1"/>
          </a:fontRef>
        </p:style>
      </p:cxnSp>
      <p:sp>
        <p:nvSpPr>
          <p:cNvPr id="6" name="Rectangle 5"/>
          <p:cNvSpPr/>
          <p:nvPr/>
        </p:nvSpPr>
        <p:spPr>
          <a:xfrm>
            <a:off x="3348038" y="1268413"/>
            <a:ext cx="2736850" cy="360362"/>
          </a:xfrm>
          <a:prstGeom prst="rect">
            <a:avLst/>
          </a:prstGeom>
          <a:ln>
            <a:solidFill>
              <a:schemeClr val="bg1"/>
            </a:solidFill>
          </a:ln>
          <a:effectLst>
            <a:reflection blurRad="6350" stA="50000" endA="300" endPos="90000" dir="5400000" sy="-100000" algn="bl" rotWithShape="0"/>
          </a:effectLst>
          <a:scene3d>
            <a:camera prst="orthographicFront"/>
            <a:lightRig rig="threePt" dir="t"/>
          </a:scene3d>
          <a:sp3d>
            <a:bevelT w="165100" prst="coolSlant"/>
          </a:sp3d>
        </p:spPr>
        <p:style>
          <a:lnRef idx="2">
            <a:schemeClr val="accent6"/>
          </a:lnRef>
          <a:fillRef idx="1">
            <a:schemeClr val="lt1"/>
          </a:fillRef>
          <a:effectRef idx="0">
            <a:schemeClr val="accent6"/>
          </a:effectRef>
          <a:fontRef idx="minor">
            <a:schemeClr val="dk1"/>
          </a:fontRef>
        </p:style>
        <p:txBody>
          <a:bodyPr anchor="ctr"/>
          <a:lstStyle/>
          <a:p>
            <a:pPr algn="ctr" rtl="1">
              <a:defRPr/>
            </a:pPr>
            <a:r>
              <a:rPr lang="fa-IR" sz="1600" dirty="0">
                <a:cs typeface="B Nazanin" panose="00000400000000000000" pitchFamily="2" charset="-78"/>
              </a:rPr>
              <a:t>منافع  &gt;  بهای تمام شده </a:t>
            </a:r>
            <a:endParaRPr lang="en-US" sz="1600" dirty="0">
              <a:cs typeface="B Nazanin" panose="00000400000000000000" pitchFamily="2" charset="-78"/>
            </a:endParaRPr>
          </a:p>
        </p:txBody>
      </p:sp>
      <p:cxnSp>
        <p:nvCxnSpPr>
          <p:cNvPr id="10" name="Straight Connector 9"/>
          <p:cNvCxnSpPr/>
          <p:nvPr/>
        </p:nvCxnSpPr>
        <p:spPr>
          <a:xfrm>
            <a:off x="4787900" y="1628775"/>
            <a:ext cx="0" cy="287338"/>
          </a:xfrm>
          <a:prstGeom prst="line">
            <a:avLst/>
          </a:prstGeom>
        </p:spPr>
        <p:style>
          <a:lnRef idx="3">
            <a:schemeClr val="dk1"/>
          </a:lnRef>
          <a:fillRef idx="0">
            <a:schemeClr val="dk1"/>
          </a:fillRef>
          <a:effectRef idx="2">
            <a:schemeClr val="dk1"/>
          </a:effectRef>
          <a:fontRef idx="minor">
            <a:schemeClr val="tx1"/>
          </a:fontRef>
        </p:style>
      </p:cxnSp>
      <p:sp>
        <p:nvSpPr>
          <p:cNvPr id="11" name="Rectangle 10"/>
          <p:cNvSpPr/>
          <p:nvPr/>
        </p:nvSpPr>
        <p:spPr>
          <a:xfrm>
            <a:off x="3851275" y="1916113"/>
            <a:ext cx="1800225" cy="360362"/>
          </a:xfrm>
          <a:prstGeom prst="rect">
            <a:avLst/>
          </a:prstGeom>
          <a:solidFill>
            <a:schemeClr val="accent4">
              <a:lumMod val="40000"/>
              <a:lumOff val="60000"/>
            </a:schemeClr>
          </a:solidFill>
          <a:ln>
            <a:solidFill>
              <a:schemeClr val="accent4">
                <a:lumMod val="20000"/>
                <a:lumOff val="80000"/>
              </a:schemeClr>
            </a:solidFill>
          </a:ln>
          <a:effectLst>
            <a:glow rad="101600">
              <a:schemeClr val="accent5">
                <a:satMod val="175000"/>
                <a:alpha val="40000"/>
              </a:schemeClr>
            </a:glow>
          </a:effectLst>
          <a:scene3d>
            <a:camera prst="orthographicFront"/>
            <a:lightRig rig="threePt" dir="t"/>
          </a:scene3d>
          <a:sp3d>
            <a:bevelT w="152400" h="50800" prst="softRound"/>
          </a:sp3d>
        </p:spPr>
        <p:style>
          <a:lnRef idx="1">
            <a:schemeClr val="accent1"/>
          </a:lnRef>
          <a:fillRef idx="2">
            <a:schemeClr val="accent1"/>
          </a:fillRef>
          <a:effectRef idx="1">
            <a:schemeClr val="accent1"/>
          </a:effectRef>
          <a:fontRef idx="minor">
            <a:schemeClr val="dk1"/>
          </a:fontRef>
        </p:style>
        <p:txBody>
          <a:bodyPr anchor="ctr"/>
          <a:lstStyle/>
          <a:p>
            <a:pPr algn="ctr" rtl="1">
              <a:defRPr/>
            </a:pPr>
            <a:r>
              <a:rPr lang="fa-IR" sz="1600" dirty="0">
                <a:cs typeface="B Nazanin" panose="00000400000000000000" pitchFamily="2" charset="-78"/>
              </a:rPr>
              <a:t>قابل فهم بودن </a:t>
            </a:r>
            <a:endParaRPr lang="en-US" sz="1600" dirty="0">
              <a:cs typeface="B Nazanin" panose="00000400000000000000" pitchFamily="2" charset="-78"/>
            </a:endParaRPr>
          </a:p>
        </p:txBody>
      </p:sp>
      <p:cxnSp>
        <p:nvCxnSpPr>
          <p:cNvPr id="13" name="Straight Connector 12"/>
          <p:cNvCxnSpPr>
            <a:stCxn id="0" idx="2"/>
            <a:endCxn id="0" idx="2"/>
          </p:cNvCxnSpPr>
          <p:nvPr/>
        </p:nvCxnSpPr>
        <p:spPr>
          <a:xfrm>
            <a:off x="4751388" y="2276475"/>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0" idx="2"/>
            <a:endCxn id="0" idx="2"/>
          </p:cNvCxnSpPr>
          <p:nvPr/>
        </p:nvCxnSpPr>
        <p:spPr>
          <a:xfrm>
            <a:off x="4751388" y="2276475"/>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0" idx="0"/>
            <a:endCxn id="0" idx="0"/>
          </p:cNvCxnSpPr>
          <p:nvPr/>
        </p:nvCxnSpPr>
        <p:spPr>
          <a:xfrm>
            <a:off x="4751388" y="1916113"/>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Elbow Connector 38"/>
          <p:cNvCxnSpPr>
            <a:stCxn id="0" idx="2"/>
          </p:cNvCxnSpPr>
          <p:nvPr/>
        </p:nvCxnSpPr>
        <p:spPr>
          <a:xfrm rot="5400000">
            <a:off x="4553744" y="2439194"/>
            <a:ext cx="360363" cy="34925"/>
          </a:xfrm>
          <a:prstGeom prst="bentConnector3">
            <a:avLst>
              <a:gd name="adj1" fmla="val 50000"/>
            </a:avLst>
          </a:prstGeom>
        </p:spPr>
        <p:style>
          <a:lnRef idx="1">
            <a:schemeClr val="dk1"/>
          </a:lnRef>
          <a:fillRef idx="0">
            <a:schemeClr val="dk1"/>
          </a:fillRef>
          <a:effectRef idx="0">
            <a:schemeClr val="dk1"/>
          </a:effectRef>
          <a:fontRef idx="minor">
            <a:schemeClr val="tx1"/>
          </a:fontRef>
        </p:style>
      </p:cxnSp>
      <p:sp>
        <p:nvSpPr>
          <p:cNvPr id="40" name="Rectangle 39"/>
          <p:cNvSpPr/>
          <p:nvPr/>
        </p:nvSpPr>
        <p:spPr>
          <a:xfrm>
            <a:off x="3492500" y="2636838"/>
            <a:ext cx="2519363" cy="360362"/>
          </a:xfrm>
          <a:prstGeom prst="rect">
            <a:avLst/>
          </a:prstGeom>
          <a:effectLst>
            <a:reflection blurRad="6350" stA="50000" endA="300" endPos="90000" dir="5400000" sy="-100000" algn="bl" rotWithShape="0"/>
          </a:effectLst>
          <a:scene3d>
            <a:camera prst="orthographicFront"/>
            <a:lightRig rig="threePt" dir="t"/>
          </a:scene3d>
          <a:sp3d>
            <a:bevelT w="165100" prst="coolSlant"/>
          </a:sp3d>
        </p:spPr>
        <p:style>
          <a:lnRef idx="2">
            <a:schemeClr val="accent3"/>
          </a:lnRef>
          <a:fillRef idx="1">
            <a:schemeClr val="lt1"/>
          </a:fillRef>
          <a:effectRef idx="0">
            <a:schemeClr val="accent3"/>
          </a:effectRef>
          <a:fontRef idx="minor">
            <a:schemeClr val="dk1"/>
          </a:fontRef>
        </p:style>
        <p:txBody>
          <a:bodyPr anchor="ctr"/>
          <a:lstStyle/>
          <a:p>
            <a:pPr algn="ctr" rtl="1">
              <a:defRPr/>
            </a:pPr>
            <a:r>
              <a:rPr lang="fa-IR" sz="1600" dirty="0">
                <a:cs typeface="B Nazanin" panose="00000400000000000000" pitchFamily="2" charset="-78"/>
              </a:rPr>
              <a:t>مفید بودن برای تصمیم گیری </a:t>
            </a:r>
            <a:endParaRPr lang="en-US" sz="1600" dirty="0">
              <a:cs typeface="B Nazanin" panose="00000400000000000000" pitchFamily="2" charset="-78"/>
            </a:endParaRPr>
          </a:p>
        </p:txBody>
      </p:sp>
      <p:cxnSp>
        <p:nvCxnSpPr>
          <p:cNvPr id="42" name="Straight Connector 41"/>
          <p:cNvCxnSpPr>
            <a:stCxn id="40" idx="2"/>
            <a:endCxn id="40" idx="2"/>
          </p:cNvCxnSpPr>
          <p:nvPr/>
        </p:nvCxnSpPr>
        <p:spPr>
          <a:xfrm>
            <a:off x="4751388" y="2997200"/>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59" name="Minus 58"/>
          <p:cNvSpPr/>
          <p:nvPr/>
        </p:nvSpPr>
        <p:spPr>
          <a:xfrm>
            <a:off x="2555875" y="3213100"/>
            <a:ext cx="4679950" cy="71438"/>
          </a:xfrm>
          <a:prstGeom prst="mathMinus">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cs typeface="B Nazanin" panose="00000400000000000000" pitchFamily="2" charset="-78"/>
            </a:endParaRPr>
          </a:p>
        </p:txBody>
      </p:sp>
      <p:sp>
        <p:nvSpPr>
          <p:cNvPr id="62" name="Minus 61"/>
          <p:cNvSpPr/>
          <p:nvPr/>
        </p:nvSpPr>
        <p:spPr>
          <a:xfrm rot="16200000">
            <a:off x="4716463" y="3068637"/>
            <a:ext cx="287338" cy="144463"/>
          </a:xfrm>
          <a:prstGeom prst="mathMinus">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cs typeface="B Nazanin" panose="00000400000000000000" pitchFamily="2" charset="-78"/>
            </a:endParaRPr>
          </a:p>
        </p:txBody>
      </p:sp>
      <p:sp>
        <p:nvSpPr>
          <p:cNvPr id="67" name="Minus 66"/>
          <p:cNvSpPr/>
          <p:nvPr/>
        </p:nvSpPr>
        <p:spPr>
          <a:xfrm rot="16200000">
            <a:off x="2987675" y="3284538"/>
            <a:ext cx="287338" cy="144462"/>
          </a:xfrm>
          <a:prstGeom prst="mathMinus">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cs typeface="B Nazanin" panose="00000400000000000000" pitchFamily="2" charset="-78"/>
            </a:endParaRPr>
          </a:p>
        </p:txBody>
      </p:sp>
      <p:sp>
        <p:nvSpPr>
          <p:cNvPr id="68" name="Minus 67"/>
          <p:cNvSpPr/>
          <p:nvPr/>
        </p:nvSpPr>
        <p:spPr>
          <a:xfrm rot="16200000">
            <a:off x="6516688" y="3284537"/>
            <a:ext cx="287338" cy="144463"/>
          </a:xfrm>
          <a:prstGeom prst="mathMinus">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cs typeface="B Nazanin" panose="00000400000000000000" pitchFamily="2" charset="-78"/>
            </a:endParaRPr>
          </a:p>
        </p:txBody>
      </p:sp>
      <p:sp>
        <p:nvSpPr>
          <p:cNvPr id="69" name="Rectangle 68"/>
          <p:cNvSpPr/>
          <p:nvPr/>
        </p:nvSpPr>
        <p:spPr>
          <a:xfrm>
            <a:off x="6084888" y="3500438"/>
            <a:ext cx="1295400" cy="215900"/>
          </a:xfrm>
          <a:prstGeom prst="rect">
            <a:avLst/>
          </a:prstGeom>
          <a:solidFill>
            <a:schemeClr val="accent4">
              <a:lumMod val="40000"/>
              <a:lumOff val="60000"/>
            </a:schemeClr>
          </a:solidFill>
          <a:ln>
            <a:solidFill>
              <a:schemeClr val="accent4">
                <a:lumMod val="20000"/>
                <a:lumOff val="80000"/>
              </a:schemeClr>
            </a:solidFill>
          </a:ln>
          <a:effectLst>
            <a:glow rad="101600">
              <a:schemeClr val="accent5">
                <a:satMod val="175000"/>
                <a:alpha val="40000"/>
              </a:schemeClr>
            </a:glow>
          </a:effectLst>
          <a:scene3d>
            <a:camera prst="orthographicFront"/>
            <a:lightRig rig="threePt" dir="t"/>
          </a:scene3d>
          <a:sp3d>
            <a:bevelT w="152400" h="50800" prst="softRound"/>
          </a:sp3d>
        </p:spPr>
        <p:style>
          <a:lnRef idx="1">
            <a:schemeClr val="accent1"/>
          </a:lnRef>
          <a:fillRef idx="2">
            <a:schemeClr val="accent1"/>
          </a:fillRef>
          <a:effectRef idx="1">
            <a:schemeClr val="accent1"/>
          </a:effectRef>
          <a:fontRef idx="minor">
            <a:schemeClr val="dk1"/>
          </a:fontRef>
        </p:style>
        <p:txBody>
          <a:bodyPr anchor="ctr"/>
          <a:lstStyle/>
          <a:p>
            <a:pPr algn="ctr" rtl="1">
              <a:defRPr/>
            </a:pPr>
            <a:r>
              <a:rPr lang="fa-IR" sz="1600" dirty="0">
                <a:cs typeface="B Nazanin" panose="00000400000000000000" pitchFamily="2" charset="-78"/>
              </a:rPr>
              <a:t>قابلیت اتکا</a:t>
            </a:r>
            <a:endParaRPr lang="en-US" sz="1600" dirty="0">
              <a:cs typeface="B Nazanin" panose="00000400000000000000" pitchFamily="2" charset="-78"/>
            </a:endParaRPr>
          </a:p>
        </p:txBody>
      </p:sp>
      <p:sp>
        <p:nvSpPr>
          <p:cNvPr id="71" name="Rectangle 70"/>
          <p:cNvSpPr/>
          <p:nvPr/>
        </p:nvSpPr>
        <p:spPr>
          <a:xfrm>
            <a:off x="2627784" y="3573016"/>
            <a:ext cx="1152525" cy="215900"/>
          </a:xfrm>
          <a:prstGeom prst="rect">
            <a:avLst/>
          </a:prstGeom>
          <a:solidFill>
            <a:schemeClr val="accent4">
              <a:lumMod val="40000"/>
              <a:lumOff val="60000"/>
            </a:schemeClr>
          </a:solidFill>
          <a:ln>
            <a:solidFill>
              <a:schemeClr val="accent4">
                <a:lumMod val="20000"/>
                <a:lumOff val="80000"/>
              </a:schemeClr>
            </a:solidFill>
          </a:ln>
          <a:effectLst>
            <a:glow rad="101600">
              <a:schemeClr val="accent5">
                <a:satMod val="175000"/>
                <a:alpha val="40000"/>
              </a:schemeClr>
            </a:glow>
          </a:effectLst>
          <a:scene3d>
            <a:camera prst="orthographicFront"/>
            <a:lightRig rig="threePt" dir="t"/>
          </a:scene3d>
          <a:sp3d>
            <a:bevelT w="152400" h="50800" prst="softRound"/>
          </a:sp3d>
        </p:spPr>
        <p:style>
          <a:lnRef idx="1">
            <a:schemeClr val="accent1"/>
          </a:lnRef>
          <a:fillRef idx="2">
            <a:schemeClr val="accent1"/>
          </a:fillRef>
          <a:effectRef idx="1">
            <a:schemeClr val="accent1"/>
          </a:effectRef>
          <a:fontRef idx="minor">
            <a:schemeClr val="dk1"/>
          </a:fontRef>
        </p:style>
        <p:txBody>
          <a:bodyPr anchor="ctr"/>
          <a:lstStyle/>
          <a:p>
            <a:pPr algn="ctr" rtl="1">
              <a:defRPr/>
            </a:pPr>
            <a:r>
              <a:rPr lang="fa-IR" sz="1600" dirty="0">
                <a:cs typeface="B Nazanin" panose="00000400000000000000" pitchFamily="2" charset="-78"/>
              </a:rPr>
              <a:t>مربوط بودن</a:t>
            </a:r>
            <a:r>
              <a:rPr lang="fa-IR" dirty="0">
                <a:cs typeface="B Nazanin" panose="00000400000000000000" pitchFamily="2" charset="-78"/>
              </a:rPr>
              <a:t> </a:t>
            </a:r>
            <a:endParaRPr lang="en-US" dirty="0">
              <a:cs typeface="B Nazanin" panose="00000400000000000000" pitchFamily="2" charset="-78"/>
            </a:endParaRPr>
          </a:p>
        </p:txBody>
      </p:sp>
      <p:sp>
        <p:nvSpPr>
          <p:cNvPr id="78" name="Left-Right Arrow 77"/>
          <p:cNvSpPr/>
          <p:nvPr/>
        </p:nvSpPr>
        <p:spPr>
          <a:xfrm>
            <a:off x="3995738" y="3573463"/>
            <a:ext cx="1871662" cy="142875"/>
          </a:xfrm>
          <a:prstGeom prst="leftRightArrow">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en-US">
              <a:cs typeface="B Nazanin" panose="00000400000000000000" pitchFamily="2" charset="-78"/>
            </a:endParaRPr>
          </a:p>
        </p:txBody>
      </p:sp>
      <p:sp>
        <p:nvSpPr>
          <p:cNvPr id="80" name="Minus 79"/>
          <p:cNvSpPr/>
          <p:nvPr/>
        </p:nvSpPr>
        <p:spPr>
          <a:xfrm rot="16200000">
            <a:off x="3766344" y="4521994"/>
            <a:ext cx="2520950" cy="46038"/>
          </a:xfrm>
          <a:prstGeom prst="mathMinus">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en-US">
              <a:cs typeface="B Nazanin" panose="00000400000000000000" pitchFamily="2" charset="-78"/>
            </a:endParaRPr>
          </a:p>
        </p:txBody>
      </p:sp>
      <p:sp>
        <p:nvSpPr>
          <p:cNvPr id="81" name="Minus 80"/>
          <p:cNvSpPr/>
          <p:nvPr/>
        </p:nvSpPr>
        <p:spPr>
          <a:xfrm rot="16200000">
            <a:off x="3132138" y="3933825"/>
            <a:ext cx="360362" cy="71438"/>
          </a:xfrm>
          <a:prstGeom prst="mathMinus">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cs typeface="B Nazanin" panose="00000400000000000000" pitchFamily="2" charset="-78"/>
            </a:endParaRPr>
          </a:p>
        </p:txBody>
      </p:sp>
      <p:sp>
        <p:nvSpPr>
          <p:cNvPr id="82" name="Minus 81"/>
          <p:cNvSpPr/>
          <p:nvPr/>
        </p:nvSpPr>
        <p:spPr>
          <a:xfrm>
            <a:off x="1116013" y="4149725"/>
            <a:ext cx="3816350" cy="71438"/>
          </a:xfrm>
          <a:prstGeom prst="mathMinus">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cs typeface="B Nazanin" panose="00000400000000000000" pitchFamily="2" charset="-78"/>
            </a:endParaRPr>
          </a:p>
        </p:txBody>
      </p:sp>
      <p:sp>
        <p:nvSpPr>
          <p:cNvPr id="83" name="Minus 82"/>
          <p:cNvSpPr/>
          <p:nvPr/>
        </p:nvSpPr>
        <p:spPr>
          <a:xfrm rot="16200000">
            <a:off x="4284663" y="4292600"/>
            <a:ext cx="358775" cy="73025"/>
          </a:xfrm>
          <a:prstGeom prst="mathMinus">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cs typeface="B Nazanin" panose="00000400000000000000" pitchFamily="2" charset="-78"/>
            </a:endParaRPr>
          </a:p>
        </p:txBody>
      </p:sp>
      <p:sp>
        <p:nvSpPr>
          <p:cNvPr id="84" name="Minus 83"/>
          <p:cNvSpPr/>
          <p:nvPr/>
        </p:nvSpPr>
        <p:spPr>
          <a:xfrm rot="16200000">
            <a:off x="2916238" y="4292600"/>
            <a:ext cx="358775" cy="73025"/>
          </a:xfrm>
          <a:prstGeom prst="mathMinus">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cs typeface="B Nazanin" panose="00000400000000000000" pitchFamily="2" charset="-78"/>
            </a:endParaRPr>
          </a:p>
        </p:txBody>
      </p:sp>
      <p:sp>
        <p:nvSpPr>
          <p:cNvPr id="85" name="Minus 84"/>
          <p:cNvSpPr/>
          <p:nvPr/>
        </p:nvSpPr>
        <p:spPr>
          <a:xfrm rot="5400000">
            <a:off x="1404144" y="4293394"/>
            <a:ext cx="358775" cy="71437"/>
          </a:xfrm>
          <a:prstGeom prst="mathMinus">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cs typeface="B Nazanin" panose="00000400000000000000" pitchFamily="2" charset="-78"/>
            </a:endParaRPr>
          </a:p>
        </p:txBody>
      </p:sp>
      <p:sp>
        <p:nvSpPr>
          <p:cNvPr id="86" name="Minus 85"/>
          <p:cNvSpPr/>
          <p:nvPr/>
        </p:nvSpPr>
        <p:spPr>
          <a:xfrm>
            <a:off x="5795963" y="3933825"/>
            <a:ext cx="2376487" cy="142875"/>
          </a:xfrm>
          <a:prstGeom prst="mathMinus">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cs typeface="B Nazanin" panose="00000400000000000000" pitchFamily="2" charset="-78"/>
            </a:endParaRPr>
          </a:p>
        </p:txBody>
      </p:sp>
      <p:sp>
        <p:nvSpPr>
          <p:cNvPr id="87" name="Minus 86"/>
          <p:cNvSpPr/>
          <p:nvPr/>
        </p:nvSpPr>
        <p:spPr>
          <a:xfrm rot="16200000">
            <a:off x="5687219" y="4617244"/>
            <a:ext cx="2520950" cy="144462"/>
          </a:xfrm>
          <a:prstGeom prst="mathMinus">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cs typeface="B Nazanin" panose="00000400000000000000" pitchFamily="2" charset="-78"/>
            </a:endParaRPr>
          </a:p>
        </p:txBody>
      </p:sp>
      <p:sp>
        <p:nvSpPr>
          <p:cNvPr id="88" name="Minus 87"/>
          <p:cNvSpPr/>
          <p:nvPr/>
        </p:nvSpPr>
        <p:spPr>
          <a:xfrm rot="5400000">
            <a:off x="5939160" y="4111626"/>
            <a:ext cx="360362" cy="73025"/>
          </a:xfrm>
          <a:prstGeom prst="mathMinus">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cs typeface="B Nazanin" panose="00000400000000000000" pitchFamily="2" charset="-78"/>
            </a:endParaRPr>
          </a:p>
        </p:txBody>
      </p:sp>
      <p:sp>
        <p:nvSpPr>
          <p:cNvPr id="89" name="Minus 88"/>
          <p:cNvSpPr/>
          <p:nvPr/>
        </p:nvSpPr>
        <p:spPr>
          <a:xfrm rot="16021837">
            <a:off x="7735887" y="4090988"/>
            <a:ext cx="360363" cy="46038"/>
          </a:xfrm>
          <a:prstGeom prst="mathMinus">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cs typeface="B Nazanin" panose="00000400000000000000" pitchFamily="2" charset="-78"/>
            </a:endParaRPr>
          </a:p>
        </p:txBody>
      </p:sp>
      <p:sp>
        <p:nvSpPr>
          <p:cNvPr id="90" name="Rectangle 89"/>
          <p:cNvSpPr/>
          <p:nvPr/>
        </p:nvSpPr>
        <p:spPr>
          <a:xfrm>
            <a:off x="3779838" y="4508500"/>
            <a:ext cx="1079500" cy="433388"/>
          </a:xfrm>
          <a:prstGeom prst="rect">
            <a:avLst/>
          </a:prstGeom>
          <a:effectLst>
            <a:glow rad="101600">
              <a:schemeClr val="accent6">
                <a:satMod val="175000"/>
                <a:alpha val="40000"/>
              </a:schemeClr>
            </a:glow>
          </a:effectLst>
          <a:scene3d>
            <a:camera prst="orthographicFront"/>
            <a:lightRig rig="threePt" dir="t"/>
          </a:scene3d>
          <a:sp3d>
            <a:bevelT w="114300" prst="hardEdge"/>
          </a:sp3d>
        </p:spPr>
        <p:style>
          <a:lnRef idx="2">
            <a:schemeClr val="accent3"/>
          </a:lnRef>
          <a:fillRef idx="1">
            <a:schemeClr val="lt1"/>
          </a:fillRef>
          <a:effectRef idx="0">
            <a:schemeClr val="accent3"/>
          </a:effectRef>
          <a:fontRef idx="minor">
            <a:schemeClr val="dk1"/>
          </a:fontRef>
        </p:style>
        <p:txBody>
          <a:bodyPr anchor="ctr"/>
          <a:lstStyle/>
          <a:p>
            <a:pPr algn="ctr" rtl="1">
              <a:defRPr/>
            </a:pPr>
            <a:r>
              <a:rPr lang="fa-IR" sz="1600" dirty="0">
                <a:cs typeface="B Nazanin" panose="00000400000000000000" pitchFamily="2" charset="-78"/>
              </a:rPr>
              <a:t>به موقع بودن</a:t>
            </a:r>
            <a:endParaRPr lang="en-US" sz="1600" dirty="0">
              <a:cs typeface="B Nazanin" panose="00000400000000000000" pitchFamily="2" charset="-78"/>
            </a:endParaRPr>
          </a:p>
        </p:txBody>
      </p:sp>
      <p:sp>
        <p:nvSpPr>
          <p:cNvPr id="91" name="Rectangle 90"/>
          <p:cNvSpPr/>
          <p:nvPr/>
        </p:nvSpPr>
        <p:spPr>
          <a:xfrm>
            <a:off x="2555875" y="4508500"/>
            <a:ext cx="1079500" cy="433388"/>
          </a:xfrm>
          <a:prstGeom prst="rect">
            <a:avLst/>
          </a:prstGeom>
          <a:effectLst>
            <a:glow rad="101600">
              <a:schemeClr val="accent6">
                <a:satMod val="175000"/>
                <a:alpha val="40000"/>
              </a:schemeClr>
            </a:glow>
          </a:effectLst>
          <a:scene3d>
            <a:camera prst="orthographicFront"/>
            <a:lightRig rig="threePt" dir="t"/>
          </a:scene3d>
          <a:sp3d>
            <a:bevelT w="114300" prst="hardEdge"/>
          </a:sp3d>
        </p:spPr>
        <p:style>
          <a:lnRef idx="2">
            <a:schemeClr val="accent3"/>
          </a:lnRef>
          <a:fillRef idx="1">
            <a:schemeClr val="lt1"/>
          </a:fillRef>
          <a:effectRef idx="0">
            <a:schemeClr val="accent3"/>
          </a:effectRef>
          <a:fontRef idx="minor">
            <a:schemeClr val="dk1"/>
          </a:fontRef>
        </p:style>
        <p:txBody>
          <a:bodyPr anchor="ctr"/>
          <a:lstStyle/>
          <a:p>
            <a:pPr algn="ctr">
              <a:defRPr/>
            </a:pPr>
            <a:r>
              <a:rPr lang="fa-IR" sz="1600" dirty="0">
                <a:cs typeface="B Nazanin" panose="00000400000000000000" pitchFamily="2" charset="-78"/>
              </a:rPr>
              <a:t>ارزش بازخورد </a:t>
            </a:r>
            <a:endParaRPr lang="en-US" sz="1600" dirty="0">
              <a:cs typeface="B Nazanin" panose="00000400000000000000" pitchFamily="2" charset="-78"/>
            </a:endParaRPr>
          </a:p>
        </p:txBody>
      </p:sp>
      <p:sp>
        <p:nvSpPr>
          <p:cNvPr id="92" name="Rectangle 91"/>
          <p:cNvSpPr/>
          <p:nvPr/>
        </p:nvSpPr>
        <p:spPr>
          <a:xfrm>
            <a:off x="1258888" y="4508500"/>
            <a:ext cx="1079500" cy="433388"/>
          </a:xfrm>
          <a:prstGeom prst="rect">
            <a:avLst/>
          </a:prstGeom>
          <a:effectLst>
            <a:glow rad="101600">
              <a:schemeClr val="accent6">
                <a:satMod val="175000"/>
                <a:alpha val="40000"/>
              </a:schemeClr>
            </a:glow>
          </a:effectLst>
          <a:scene3d>
            <a:camera prst="orthographicFront"/>
            <a:lightRig rig="threePt" dir="t"/>
          </a:scene3d>
          <a:sp3d>
            <a:bevelT w="114300" prst="hardEdge"/>
          </a:sp3d>
        </p:spPr>
        <p:style>
          <a:lnRef idx="2">
            <a:schemeClr val="accent3"/>
          </a:lnRef>
          <a:fillRef idx="1">
            <a:schemeClr val="lt1"/>
          </a:fillRef>
          <a:effectRef idx="0">
            <a:schemeClr val="accent3"/>
          </a:effectRef>
          <a:fontRef idx="minor">
            <a:schemeClr val="dk1"/>
          </a:fontRef>
        </p:style>
        <p:txBody>
          <a:bodyPr anchor="ctr"/>
          <a:lstStyle/>
          <a:p>
            <a:pPr algn="ctr">
              <a:defRPr/>
            </a:pPr>
            <a:r>
              <a:rPr lang="fa-IR" sz="1600" dirty="0">
                <a:cs typeface="B Nazanin" panose="00000400000000000000" pitchFamily="2" charset="-78"/>
              </a:rPr>
              <a:t>ارزش پیش بینی</a:t>
            </a:r>
            <a:endParaRPr lang="en-US" sz="1600" dirty="0">
              <a:cs typeface="B Nazanin" panose="00000400000000000000" pitchFamily="2" charset="-78"/>
            </a:endParaRPr>
          </a:p>
        </p:txBody>
      </p:sp>
      <p:sp>
        <p:nvSpPr>
          <p:cNvPr id="93" name="Rectangle 92"/>
          <p:cNvSpPr/>
          <p:nvPr/>
        </p:nvSpPr>
        <p:spPr>
          <a:xfrm>
            <a:off x="3492500" y="5589588"/>
            <a:ext cx="2592388" cy="360362"/>
          </a:xfrm>
          <a:prstGeom prst="rect">
            <a:avLst/>
          </a:prstGeom>
          <a:solidFill>
            <a:schemeClr val="accent4">
              <a:lumMod val="40000"/>
              <a:lumOff val="60000"/>
            </a:schemeClr>
          </a:solidFill>
          <a:ln>
            <a:solidFill>
              <a:schemeClr val="accent4">
                <a:lumMod val="20000"/>
                <a:lumOff val="80000"/>
              </a:schemeClr>
            </a:solidFill>
          </a:ln>
          <a:effectLst>
            <a:glow rad="101600">
              <a:schemeClr val="accent5">
                <a:satMod val="175000"/>
                <a:alpha val="40000"/>
              </a:schemeClr>
            </a:glow>
          </a:effectLst>
          <a:scene3d>
            <a:camera prst="orthographicFront"/>
            <a:lightRig rig="threePt" dir="t"/>
          </a:scene3d>
          <a:sp3d>
            <a:bevelT w="152400" h="50800" prst="softRound"/>
          </a:sp3d>
        </p:spPr>
        <p:style>
          <a:lnRef idx="1">
            <a:schemeClr val="accent3"/>
          </a:lnRef>
          <a:fillRef idx="2">
            <a:schemeClr val="accent3"/>
          </a:fillRef>
          <a:effectRef idx="1">
            <a:schemeClr val="accent3"/>
          </a:effectRef>
          <a:fontRef idx="minor">
            <a:schemeClr val="dk1"/>
          </a:fontRef>
        </p:style>
        <p:txBody>
          <a:bodyPr anchor="ctr"/>
          <a:lstStyle/>
          <a:p>
            <a:pPr algn="ctr" rtl="1">
              <a:defRPr/>
            </a:pPr>
            <a:r>
              <a:rPr lang="fa-IR" dirty="0">
                <a:cs typeface="B Nazanin" panose="00000400000000000000" pitchFamily="2" charset="-78"/>
              </a:rPr>
              <a:t>قابلیت مقایسه(شامل ثبات رویه)</a:t>
            </a:r>
            <a:endParaRPr lang="en-US" dirty="0">
              <a:cs typeface="B Nazanin" panose="00000400000000000000" pitchFamily="2" charset="-78"/>
            </a:endParaRPr>
          </a:p>
        </p:txBody>
      </p:sp>
      <p:sp>
        <p:nvSpPr>
          <p:cNvPr id="94" name="Rectangle 93"/>
          <p:cNvSpPr/>
          <p:nvPr/>
        </p:nvSpPr>
        <p:spPr>
          <a:xfrm>
            <a:off x="7380288" y="4292600"/>
            <a:ext cx="1223962" cy="431800"/>
          </a:xfrm>
          <a:prstGeom prst="rect">
            <a:avLst/>
          </a:prstGeom>
          <a:effectLst>
            <a:glow rad="101600">
              <a:schemeClr val="accent6">
                <a:satMod val="175000"/>
                <a:alpha val="40000"/>
              </a:schemeClr>
            </a:glow>
          </a:effectLst>
          <a:scene3d>
            <a:camera prst="orthographicFront"/>
            <a:lightRig rig="threePt" dir="t"/>
          </a:scene3d>
          <a:sp3d>
            <a:bevelT w="114300" prst="hardEdge"/>
          </a:sp3d>
        </p:spPr>
        <p:style>
          <a:lnRef idx="2">
            <a:schemeClr val="accent3"/>
          </a:lnRef>
          <a:fillRef idx="1">
            <a:schemeClr val="lt1"/>
          </a:fillRef>
          <a:effectRef idx="0">
            <a:schemeClr val="accent3"/>
          </a:effectRef>
          <a:fontRef idx="minor">
            <a:schemeClr val="dk1"/>
          </a:fontRef>
        </p:style>
        <p:txBody>
          <a:bodyPr anchor="ctr"/>
          <a:lstStyle/>
          <a:p>
            <a:pPr algn="ctr" rtl="1">
              <a:defRPr/>
            </a:pPr>
            <a:r>
              <a:rPr lang="fa-IR" sz="1600" dirty="0">
                <a:cs typeface="B Nazanin" panose="00000400000000000000" pitchFamily="2" charset="-78"/>
              </a:rPr>
              <a:t>صداقت در ارائه</a:t>
            </a:r>
            <a:endParaRPr lang="en-US" sz="1600" dirty="0">
              <a:cs typeface="B Nazanin" panose="00000400000000000000" pitchFamily="2" charset="-78"/>
            </a:endParaRPr>
          </a:p>
        </p:txBody>
      </p:sp>
      <p:sp>
        <p:nvSpPr>
          <p:cNvPr id="95" name="Rectangle 94"/>
          <p:cNvSpPr/>
          <p:nvPr/>
        </p:nvSpPr>
        <p:spPr>
          <a:xfrm>
            <a:off x="5532437" y="4338857"/>
            <a:ext cx="1152525" cy="431800"/>
          </a:xfrm>
          <a:prstGeom prst="rect">
            <a:avLst/>
          </a:prstGeom>
          <a:effectLst>
            <a:glow rad="101600">
              <a:schemeClr val="accent6">
                <a:satMod val="175000"/>
                <a:alpha val="40000"/>
              </a:schemeClr>
            </a:glow>
          </a:effectLst>
          <a:scene3d>
            <a:camera prst="orthographicFront"/>
            <a:lightRig rig="threePt" dir="t"/>
          </a:scene3d>
          <a:sp3d>
            <a:bevelT w="114300" prst="hardEdge"/>
          </a:sp3d>
        </p:spPr>
        <p:style>
          <a:lnRef idx="2">
            <a:schemeClr val="accent3"/>
          </a:lnRef>
          <a:fillRef idx="1">
            <a:schemeClr val="lt1"/>
          </a:fillRef>
          <a:effectRef idx="0">
            <a:schemeClr val="accent3"/>
          </a:effectRef>
          <a:fontRef idx="minor">
            <a:schemeClr val="dk1"/>
          </a:fontRef>
        </p:style>
        <p:txBody>
          <a:bodyPr anchor="ctr"/>
          <a:lstStyle/>
          <a:p>
            <a:pPr algn="ctr" rtl="1">
              <a:defRPr/>
            </a:pPr>
            <a:r>
              <a:rPr lang="fa-IR" sz="1600" dirty="0">
                <a:cs typeface="B Nazanin" panose="00000400000000000000" pitchFamily="2" charset="-78"/>
              </a:rPr>
              <a:t>قابلیت اتکا</a:t>
            </a:r>
            <a:endParaRPr lang="en-US" sz="1600" dirty="0">
              <a:cs typeface="B Nazanin" panose="00000400000000000000" pitchFamily="2" charset="-78"/>
            </a:endParaRPr>
          </a:p>
        </p:txBody>
      </p:sp>
      <p:sp>
        <p:nvSpPr>
          <p:cNvPr id="96" name="Rectangle 95"/>
          <p:cNvSpPr/>
          <p:nvPr/>
        </p:nvSpPr>
        <p:spPr>
          <a:xfrm>
            <a:off x="6443663" y="5661025"/>
            <a:ext cx="1008062" cy="288925"/>
          </a:xfrm>
          <a:prstGeom prst="rect">
            <a:avLst/>
          </a:prstGeom>
          <a:solidFill>
            <a:schemeClr val="accent4">
              <a:lumMod val="40000"/>
              <a:lumOff val="60000"/>
            </a:schemeClr>
          </a:solidFill>
          <a:ln>
            <a:solidFill>
              <a:schemeClr val="accent4">
                <a:lumMod val="20000"/>
                <a:lumOff val="80000"/>
              </a:schemeClr>
            </a:solidFill>
          </a:ln>
          <a:effectLst>
            <a:glow rad="101600">
              <a:schemeClr val="accent5">
                <a:satMod val="175000"/>
                <a:alpha val="40000"/>
              </a:schemeClr>
            </a:glow>
          </a:effectLst>
          <a:scene3d>
            <a:camera prst="orthographicFront"/>
            <a:lightRig rig="threePt" dir="t"/>
          </a:scene3d>
          <a:sp3d>
            <a:bevelT w="152400" h="50800" prst="softRound"/>
          </a:sp3d>
        </p:spPr>
        <p:style>
          <a:lnRef idx="1">
            <a:schemeClr val="accent3"/>
          </a:lnRef>
          <a:fillRef idx="2">
            <a:schemeClr val="accent3"/>
          </a:fillRef>
          <a:effectRef idx="1">
            <a:schemeClr val="accent3"/>
          </a:effectRef>
          <a:fontRef idx="minor">
            <a:schemeClr val="dk1"/>
          </a:fontRef>
        </p:style>
        <p:txBody>
          <a:bodyPr anchor="ctr"/>
          <a:lstStyle/>
          <a:p>
            <a:pPr algn="ctr">
              <a:defRPr/>
            </a:pPr>
            <a:r>
              <a:rPr lang="fa-IR" dirty="0">
                <a:cs typeface="B Nazanin" panose="00000400000000000000" pitchFamily="2" charset="-78"/>
              </a:rPr>
              <a:t>بی طرفی</a:t>
            </a:r>
            <a:endParaRPr lang="en-US" dirty="0">
              <a:cs typeface="B Nazanin" panose="00000400000000000000" pitchFamily="2" charset="-78"/>
            </a:endParaRPr>
          </a:p>
        </p:txBody>
      </p:sp>
      <p:sp>
        <p:nvSpPr>
          <p:cNvPr id="97" name="Rectangle 96"/>
          <p:cNvSpPr/>
          <p:nvPr/>
        </p:nvSpPr>
        <p:spPr>
          <a:xfrm>
            <a:off x="4067175" y="6092825"/>
            <a:ext cx="1152525" cy="258610"/>
          </a:xfrm>
          <a:prstGeom prst="rect">
            <a:avLst/>
          </a:prstGeom>
          <a:solidFill>
            <a:schemeClr val="accent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a-IR" dirty="0" smtClean="0">
                <a:solidFill>
                  <a:schemeClr val="tx1"/>
                </a:solidFill>
                <a:cs typeface="B Nazanin" panose="00000400000000000000" pitchFamily="2" charset="-78"/>
              </a:rPr>
              <a:t>اهمیت</a:t>
            </a:r>
            <a:endParaRPr lang="en-US" dirty="0">
              <a:cs typeface="B Nazanin" panose="00000400000000000000" pitchFamily="2" charset="-78"/>
            </a:endParaRPr>
          </a:p>
        </p:txBody>
      </p:sp>
      <p:sp>
        <p:nvSpPr>
          <p:cNvPr id="98" name="Rectangle 97"/>
          <p:cNvSpPr/>
          <p:nvPr/>
        </p:nvSpPr>
        <p:spPr>
          <a:xfrm>
            <a:off x="900113" y="6092825"/>
            <a:ext cx="1152525" cy="602790"/>
          </a:xfrm>
          <a:prstGeom prst="rect">
            <a:avLst/>
          </a:prstGeom>
          <a:solidFill>
            <a:schemeClr val="accent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a-IR" sz="1600" b="1" dirty="0">
                <a:solidFill>
                  <a:schemeClr val="tx1"/>
                </a:solidFill>
                <a:cs typeface="B Nazanin" panose="00000400000000000000" pitchFamily="2" charset="-78"/>
              </a:rPr>
              <a:t>آستانه</a:t>
            </a:r>
            <a:r>
              <a:rPr lang="fa-IR" b="1" dirty="0">
                <a:solidFill>
                  <a:schemeClr val="tx1"/>
                </a:solidFill>
                <a:cs typeface="B Nazanin" panose="00000400000000000000" pitchFamily="2" charset="-78"/>
              </a:rPr>
              <a:t> </a:t>
            </a:r>
            <a:r>
              <a:rPr lang="fa-IR" sz="1600" b="1" dirty="0">
                <a:solidFill>
                  <a:schemeClr val="tx1"/>
                </a:solidFill>
                <a:cs typeface="B Nazanin" panose="00000400000000000000" pitchFamily="2" charset="-78"/>
              </a:rPr>
              <a:t>شناخت</a:t>
            </a:r>
            <a:endParaRPr lang="en-US" sz="1600" b="1" dirty="0">
              <a:solidFill>
                <a:schemeClr val="tx1"/>
              </a:solidFill>
              <a:cs typeface="B Nazanin" panose="00000400000000000000" pitchFamily="2" charset="-78"/>
            </a:endParaRPr>
          </a:p>
        </p:txBody>
      </p:sp>
      <p:sp>
        <p:nvSpPr>
          <p:cNvPr id="99" name="Rectangle 98"/>
          <p:cNvSpPr/>
          <p:nvPr/>
        </p:nvSpPr>
        <p:spPr>
          <a:xfrm>
            <a:off x="971550" y="5661025"/>
            <a:ext cx="1655763" cy="346081"/>
          </a:xfrm>
          <a:prstGeom prst="rect">
            <a:avLst/>
          </a:prstGeom>
          <a:solidFill>
            <a:schemeClr val="accent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rtl="1">
              <a:defRPr/>
            </a:pPr>
            <a:r>
              <a:rPr lang="fa-IR" sz="1400" dirty="0">
                <a:solidFill>
                  <a:schemeClr val="tx1"/>
                </a:solidFill>
                <a:cs typeface="B Nazanin" panose="00000400000000000000" pitchFamily="2" charset="-78"/>
              </a:rPr>
              <a:t>ویژگی های ثانویه تصمیم</a:t>
            </a:r>
            <a:endParaRPr lang="en-US" sz="1400" dirty="0">
              <a:solidFill>
                <a:schemeClr val="tx1"/>
              </a:solidFill>
              <a:cs typeface="B Nazanin" panose="00000400000000000000" pitchFamily="2" charset="-78"/>
            </a:endParaRPr>
          </a:p>
        </p:txBody>
      </p:sp>
      <p:sp>
        <p:nvSpPr>
          <p:cNvPr id="101" name="Rectangle 100"/>
          <p:cNvSpPr/>
          <p:nvPr/>
        </p:nvSpPr>
        <p:spPr>
          <a:xfrm>
            <a:off x="0" y="4581525"/>
            <a:ext cx="1042988" cy="431651"/>
          </a:xfrm>
          <a:prstGeom prst="rect">
            <a:avLst/>
          </a:prstGeom>
          <a:solidFill>
            <a:schemeClr val="accent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a:defRPr/>
            </a:pPr>
            <a:r>
              <a:rPr lang="fa-IR" sz="1400" dirty="0">
                <a:solidFill>
                  <a:schemeClr val="tx1"/>
                </a:solidFill>
                <a:cs typeface="B Nazanin" panose="00000400000000000000" pitchFamily="2" charset="-78"/>
              </a:rPr>
              <a:t>اجزای ویژگی های اصلی</a:t>
            </a:r>
            <a:endParaRPr lang="en-US" sz="1400" dirty="0">
              <a:solidFill>
                <a:schemeClr val="tx1"/>
              </a:solidFill>
              <a:cs typeface="B Nazanin" panose="00000400000000000000" pitchFamily="2" charset="-78"/>
            </a:endParaRPr>
          </a:p>
        </p:txBody>
      </p:sp>
      <p:sp>
        <p:nvSpPr>
          <p:cNvPr id="102" name="Rectangle 101"/>
          <p:cNvSpPr/>
          <p:nvPr/>
        </p:nvSpPr>
        <p:spPr>
          <a:xfrm>
            <a:off x="827088" y="3500438"/>
            <a:ext cx="1584325" cy="604691"/>
          </a:xfrm>
          <a:prstGeom prst="rect">
            <a:avLst/>
          </a:prstGeom>
          <a:solidFill>
            <a:schemeClr val="accent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a:defRPr/>
            </a:pPr>
            <a:r>
              <a:rPr lang="fa-IR" sz="1400" dirty="0">
                <a:solidFill>
                  <a:schemeClr val="tx1"/>
                </a:solidFill>
                <a:cs typeface="B Nazanin" panose="00000400000000000000" pitchFamily="2" charset="-78"/>
              </a:rPr>
              <a:t>ویژگی های اصلی منحصربه تصمیم</a:t>
            </a:r>
            <a:endParaRPr lang="en-US" sz="1400" dirty="0">
              <a:solidFill>
                <a:schemeClr val="tx1"/>
              </a:solidFill>
              <a:cs typeface="B Nazanin" panose="00000400000000000000" pitchFamily="2" charset="-78"/>
            </a:endParaRPr>
          </a:p>
        </p:txBody>
      </p:sp>
      <p:sp>
        <p:nvSpPr>
          <p:cNvPr id="103" name="Rectangle 102"/>
          <p:cNvSpPr/>
          <p:nvPr/>
        </p:nvSpPr>
        <p:spPr>
          <a:xfrm>
            <a:off x="827088" y="1989138"/>
            <a:ext cx="1944687" cy="602789"/>
          </a:xfrm>
          <a:prstGeom prst="rect">
            <a:avLst/>
          </a:prstGeom>
          <a:solidFill>
            <a:schemeClr val="accent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a:defRPr/>
            </a:pPr>
            <a:r>
              <a:rPr lang="fa-IR" sz="1400" dirty="0">
                <a:solidFill>
                  <a:schemeClr val="tx1"/>
                </a:solidFill>
                <a:cs typeface="B Nazanin" panose="00000400000000000000" pitchFamily="2" charset="-78"/>
              </a:rPr>
              <a:t>ویژگی های منحصربه استفاده کنندگان</a:t>
            </a:r>
            <a:endParaRPr lang="en-US" sz="1400" dirty="0">
              <a:solidFill>
                <a:schemeClr val="tx1"/>
              </a:solidFill>
              <a:cs typeface="B Nazanin" panose="00000400000000000000" pitchFamily="2" charset="-78"/>
            </a:endParaRPr>
          </a:p>
        </p:txBody>
      </p:sp>
      <p:sp>
        <p:nvSpPr>
          <p:cNvPr id="104" name="Rectangle 103"/>
          <p:cNvSpPr/>
          <p:nvPr/>
        </p:nvSpPr>
        <p:spPr>
          <a:xfrm>
            <a:off x="827088" y="1341438"/>
            <a:ext cx="1800225" cy="431650"/>
          </a:xfrm>
          <a:prstGeom prst="rect">
            <a:avLst/>
          </a:prstGeom>
          <a:solidFill>
            <a:schemeClr val="accent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a:defRPr/>
            </a:pPr>
            <a:r>
              <a:rPr lang="fa-IR" sz="1400" dirty="0">
                <a:solidFill>
                  <a:schemeClr val="tx1"/>
                </a:solidFill>
                <a:cs typeface="B Nazanin" panose="00000400000000000000" pitchFamily="2" charset="-78"/>
              </a:rPr>
              <a:t>محدودیت فراگیر</a:t>
            </a:r>
            <a:endParaRPr lang="en-US" sz="1400" dirty="0">
              <a:solidFill>
                <a:schemeClr val="tx1"/>
              </a:solidFill>
              <a:cs typeface="B Nazanin" panose="00000400000000000000" pitchFamily="2" charset="-78"/>
            </a:endParaRPr>
          </a:p>
        </p:txBody>
      </p:sp>
      <p:sp>
        <p:nvSpPr>
          <p:cNvPr id="105" name="Rectangle 104"/>
          <p:cNvSpPr/>
          <p:nvPr/>
        </p:nvSpPr>
        <p:spPr>
          <a:xfrm>
            <a:off x="755650" y="404813"/>
            <a:ext cx="1728788" cy="517220"/>
          </a:xfrm>
          <a:prstGeom prst="rect">
            <a:avLst/>
          </a:prstGeom>
          <a:solidFill>
            <a:schemeClr val="accent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a:defRPr/>
            </a:pPr>
            <a:r>
              <a:rPr lang="fa-IR" sz="1400" dirty="0">
                <a:solidFill>
                  <a:schemeClr val="tx1"/>
                </a:solidFill>
                <a:cs typeface="B Nazanin" panose="00000400000000000000" pitchFamily="2" charset="-78"/>
              </a:rPr>
              <a:t>استفاده کنندگان اطلاعات حسابداری</a:t>
            </a:r>
            <a:endParaRPr lang="en-US" sz="1400" dirty="0">
              <a:solidFill>
                <a:schemeClr val="tx1"/>
              </a:solidFill>
              <a:cs typeface="B Nazanin" panose="00000400000000000000" pitchFamily="2" charset="-78"/>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slide(fromBottom)">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5"/>
                                        </p:tgtEl>
                                        <p:attrNameLst>
                                          <p:attrName>style.visibility</p:attrName>
                                        </p:attrNameLst>
                                      </p:cBhvr>
                                      <p:to>
                                        <p:strVal val="visible"/>
                                      </p:to>
                                    </p:set>
                                    <p:animEffect transition="in" filter="fade">
                                      <p:cBhvr>
                                        <p:cTn id="12" dur="3000"/>
                                        <p:tgtEl>
                                          <p:spTgt spid="10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4"/>
                                        </p:tgtEl>
                                        <p:attrNameLst>
                                          <p:attrName>style.visibility</p:attrName>
                                        </p:attrNameLst>
                                      </p:cBhvr>
                                      <p:to>
                                        <p:strVal val="visible"/>
                                      </p:to>
                                    </p:set>
                                    <p:animEffect transition="in" filter="fade">
                                      <p:cBhvr>
                                        <p:cTn id="17" dur="3000"/>
                                        <p:tgtEl>
                                          <p:spTgt spid="10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3"/>
                                        </p:tgtEl>
                                        <p:attrNameLst>
                                          <p:attrName>style.visibility</p:attrName>
                                        </p:attrNameLst>
                                      </p:cBhvr>
                                      <p:to>
                                        <p:strVal val="visible"/>
                                      </p:to>
                                    </p:set>
                                    <p:animEffect transition="in" filter="fade">
                                      <p:cBhvr>
                                        <p:cTn id="22" dur="3000"/>
                                        <p:tgtEl>
                                          <p:spTgt spid="10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3000"/>
                                        <p:tgtEl>
                                          <p:spTgt spid="10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1"/>
                                        </p:tgtEl>
                                        <p:attrNameLst>
                                          <p:attrName>style.visibility</p:attrName>
                                        </p:attrNameLst>
                                      </p:cBhvr>
                                      <p:to>
                                        <p:strVal val="visible"/>
                                      </p:to>
                                    </p:set>
                                    <p:animEffect transition="in" filter="fade">
                                      <p:cBhvr>
                                        <p:cTn id="32" dur="3000"/>
                                        <p:tgtEl>
                                          <p:spTgt spid="10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9"/>
                                        </p:tgtEl>
                                        <p:attrNameLst>
                                          <p:attrName>style.visibility</p:attrName>
                                        </p:attrNameLst>
                                      </p:cBhvr>
                                      <p:to>
                                        <p:strVal val="visible"/>
                                      </p:to>
                                    </p:set>
                                    <p:animEffect transition="in" filter="fade">
                                      <p:cBhvr>
                                        <p:cTn id="37" dur="30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01" grpId="0" animBg="1"/>
      <p:bldP spid="102" grpId="0" animBg="1"/>
      <p:bldP spid="103" grpId="0" animBg="1"/>
      <p:bldP spid="104" grpId="0" animBg="1"/>
      <p:bldP spid="105"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ubtitle 2"/>
          <p:cNvSpPr>
            <a:spLocks noGrp="1"/>
          </p:cNvSpPr>
          <p:nvPr>
            <p:ph type="subTitle" idx="1"/>
          </p:nvPr>
        </p:nvSpPr>
        <p:spPr>
          <a:xfrm>
            <a:off x="611560" y="1628800"/>
            <a:ext cx="7921625" cy="3096344"/>
          </a:xfrm>
          <a:ln>
            <a:solidFill>
              <a:schemeClr val="accent1"/>
            </a:solidFill>
          </a:ln>
          <a:effectLst>
            <a:softEdge rad="63500"/>
          </a:effectLst>
          <a:scene3d>
            <a:camera prst="orthographicFront"/>
            <a:lightRig rig="threePt" dir="t"/>
          </a:scene3d>
          <a:sp3d>
            <a:bevelT w="139700" prst="cross"/>
          </a:sp3d>
        </p:spPr>
        <p:txBody>
          <a:bodyPr vert="horz" lIns="91440" tIns="45720" rIns="91440" bIns="45720" rtlCol="0" anchor="t">
            <a:normAutofit/>
          </a:bodyPr>
          <a:lstStyle/>
          <a:p>
            <a:pPr marL="342900" indent="-342900" algn="just">
              <a:lnSpc>
                <a:spcPct val="150000"/>
              </a:lnSpc>
              <a:buFont typeface="Arial" panose="020B0604020202020204" pitchFamily="34" charset="0"/>
              <a:buChar char="•"/>
            </a:pPr>
            <a:r>
              <a:rPr lang="fa-IR" sz="2400" dirty="0">
                <a:solidFill>
                  <a:schemeClr val="tx1"/>
                </a:solidFill>
                <a:cs typeface="B Nazanin" panose="00000400000000000000" pitchFamily="2" charset="-78"/>
              </a:rPr>
              <a:t>این محدودیت فرا گیر ریشه در اقتصاد اطلاعات دارد. اجرای آن در عمل ̨شاید دشوارترین بخش چارچوب نظری باشد زیرا حقیقتا دستیابی به معیاری قطعی و قابل اندازه گیری از انواع منافع و بهای تمام شده ̨ غیر ممکن است . </a:t>
            </a:r>
          </a:p>
          <a:p>
            <a:pPr marL="342900" indent="-342900" algn="just">
              <a:lnSpc>
                <a:spcPct val="150000"/>
              </a:lnSpc>
              <a:buFont typeface="Arial" panose="020B0604020202020204" pitchFamily="34" charset="0"/>
              <a:buChar char="•"/>
            </a:pPr>
            <a:r>
              <a:rPr lang="fa-IR" sz="2400" dirty="0">
                <a:solidFill>
                  <a:schemeClr val="tx1"/>
                </a:solidFill>
                <a:cs typeface="B Nazanin" panose="00000400000000000000" pitchFamily="2" charset="-78"/>
              </a:rPr>
              <a:t>بهای اطلاعات شامل دونوع </a:t>
            </a:r>
            <a:r>
              <a:rPr lang="fa-IR" sz="2400" dirty="0">
                <a:solidFill>
                  <a:schemeClr val="accent1">
                    <a:lumMod val="20000"/>
                    <a:lumOff val="80000"/>
                  </a:schemeClr>
                </a:solidFill>
                <a:cs typeface="B Nazanin" panose="00000400000000000000" pitchFamily="2" charset="-78"/>
              </a:rPr>
              <a:t>بهای مستقیم و غیر مستقیم </a:t>
            </a:r>
            <a:r>
              <a:rPr lang="fa-IR" sz="2400" dirty="0">
                <a:solidFill>
                  <a:schemeClr val="tx1"/>
                </a:solidFill>
                <a:cs typeface="B Nazanin" panose="00000400000000000000" pitchFamily="2" charset="-78"/>
              </a:rPr>
              <a:t>میباشد . </a:t>
            </a:r>
          </a:p>
          <a:p>
            <a:pPr marL="342900" indent="-342900" algn="just">
              <a:lnSpc>
                <a:spcPct val="150000"/>
              </a:lnSpc>
              <a:buFont typeface="Arial" panose="020B0604020202020204" pitchFamily="34" charset="0"/>
              <a:buChar char="•"/>
            </a:pPr>
            <a:r>
              <a:rPr lang="fa-IR" sz="2400" dirty="0">
                <a:solidFill>
                  <a:schemeClr val="tx1"/>
                </a:solidFill>
                <a:cs typeface="B Nazanin" panose="00000400000000000000" pitchFamily="2" charset="-78"/>
              </a:rPr>
              <a:t>بهای مستقیم شامل بهای جمع آوری و آماده سازی و انتشار اطلاعات است . </a:t>
            </a:r>
          </a:p>
        </p:txBody>
      </p:sp>
      <p:sp>
        <p:nvSpPr>
          <p:cNvPr id="2" name="Rectangle 1"/>
          <p:cNvSpPr/>
          <p:nvPr/>
        </p:nvSpPr>
        <p:spPr>
          <a:xfrm>
            <a:off x="3059477" y="476672"/>
            <a:ext cx="4544835" cy="769441"/>
          </a:xfrm>
          <a:prstGeom prst="rect">
            <a:avLst/>
          </a:prstGeom>
        </p:spPr>
        <p:txBody>
          <a:bodyPr wrap="none">
            <a:spAutoFit/>
          </a:bodyPr>
          <a:lstStyle/>
          <a:p>
            <a:pPr algn="r" rtl="1">
              <a:lnSpc>
                <a:spcPct val="150000"/>
              </a:lnSpc>
              <a:buFont typeface="Arial" charset="0"/>
              <a:buNone/>
            </a:pPr>
            <a:r>
              <a:rPr lang="fa-IR" sz="3200" b="1" dirty="0">
                <a:solidFill>
                  <a:schemeClr val="accent1">
                    <a:lumMod val="20000"/>
                    <a:lumOff val="80000"/>
                  </a:schemeClr>
                </a:solidFill>
                <a:effectLst>
                  <a:outerShdw blurRad="38100" dist="38100" dir="2700000" algn="tl">
                    <a:srgbClr val="000000">
                      <a:alpha val="43137"/>
                    </a:srgbClr>
                  </a:outerShdw>
                </a:effectLst>
                <a:cs typeface="B Nazanin" panose="00000400000000000000" pitchFamily="2" charset="-78"/>
              </a:rPr>
              <a:t>فزونی منافع بر بهای تمام شده: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4869160"/>
            <a:ext cx="2232248" cy="1733201"/>
          </a:xfrm>
          <a:prstGeom prst="ellipse">
            <a:avLst/>
          </a:prstGeom>
          <a:ln>
            <a:noFill/>
          </a:ln>
          <a:effectLst>
            <a:softEdge rad="112500"/>
          </a:effectLst>
        </p:spPr>
      </p:pic>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40962">
                                            <p:txEl>
                                              <p:pRg st="1" end="1"/>
                                            </p:txEl>
                                          </p:spTgt>
                                        </p:tgtEl>
                                        <p:attrNameLst>
                                          <p:attrName>style.visibility</p:attrName>
                                        </p:attrNameLst>
                                      </p:cBhvr>
                                      <p:to>
                                        <p:strVal val="visible"/>
                                      </p:to>
                                    </p:set>
                                    <p:animEffect transition="in" filter="barn(inHorizontal)">
                                      <p:cBhvr>
                                        <p:cTn id="7" dur="3000"/>
                                        <p:tgtEl>
                                          <p:spTgt spid="4096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2509" y="452718"/>
            <a:ext cx="6617581" cy="1569660"/>
          </a:xfrm>
        </p:spPr>
        <p:txBody>
          <a:bodyPr wrap="none">
            <a:spAutoFit/>
          </a:bodyPr>
          <a:lstStyle/>
          <a:p>
            <a:pPr algn="r" fontAlgn="base">
              <a:lnSpc>
                <a:spcPct val="150000"/>
              </a:lnSpc>
              <a:spcAft>
                <a:spcPct val="0"/>
              </a:spcAft>
              <a:buFont typeface="Arial" charset="0"/>
            </a:pPr>
            <a:r>
              <a:rPr lang="fa-IR" sz="3200" b="1" dirty="0">
                <a:solidFill>
                  <a:schemeClr val="accent1">
                    <a:lumMod val="20000"/>
                    <a:lumOff val="80000"/>
                  </a:schemeClr>
                </a:solidFill>
                <a:effectLst>
                  <a:outerShdw blurRad="38100" dist="38100" dir="2700000" algn="tl">
                    <a:srgbClr val="000000">
                      <a:alpha val="43137"/>
                    </a:srgbClr>
                  </a:outerShdw>
                </a:effectLst>
                <a:latin typeface="Arial" charset="0"/>
                <a:ea typeface="+mn-ea"/>
                <a:cs typeface="B Nazanin" panose="00000400000000000000" pitchFamily="2" charset="-78"/>
              </a:rPr>
              <a:t>بهای غیر مستقیم خود شامل دو مورد میباشد: </a:t>
            </a:r>
            <a:br>
              <a:rPr lang="fa-IR" sz="3200" b="1" dirty="0">
                <a:solidFill>
                  <a:schemeClr val="accent1">
                    <a:lumMod val="20000"/>
                    <a:lumOff val="80000"/>
                  </a:schemeClr>
                </a:solidFill>
                <a:effectLst>
                  <a:outerShdw blurRad="38100" dist="38100" dir="2700000" algn="tl">
                    <a:srgbClr val="000000">
                      <a:alpha val="43137"/>
                    </a:srgbClr>
                  </a:outerShdw>
                </a:effectLst>
                <a:latin typeface="Arial" charset="0"/>
                <a:ea typeface="+mn-ea"/>
                <a:cs typeface="B Nazanin" panose="00000400000000000000" pitchFamily="2" charset="-78"/>
              </a:rPr>
            </a:br>
            <a:endParaRPr lang="fa-IR" sz="3200" b="1" dirty="0">
              <a:solidFill>
                <a:schemeClr val="accent1">
                  <a:lumMod val="20000"/>
                  <a:lumOff val="80000"/>
                </a:schemeClr>
              </a:solidFill>
              <a:effectLst>
                <a:outerShdw blurRad="38100" dist="38100" dir="2700000" algn="tl">
                  <a:srgbClr val="000000">
                    <a:alpha val="43137"/>
                  </a:srgbClr>
                </a:outerShdw>
              </a:effectLst>
              <a:latin typeface="Arial" charset="0"/>
              <a:ea typeface="+mn-ea"/>
              <a:cs typeface="B Nazanin" panose="00000400000000000000" pitchFamily="2" charset="-78"/>
            </a:endParaRPr>
          </a:p>
        </p:txBody>
      </p:sp>
      <p:sp>
        <p:nvSpPr>
          <p:cNvPr id="3" name="Content Placeholder 2"/>
          <p:cNvSpPr>
            <a:spLocks noGrp="1"/>
          </p:cNvSpPr>
          <p:nvPr>
            <p:ph idx="1"/>
          </p:nvPr>
        </p:nvSpPr>
        <p:spPr>
          <a:xfrm>
            <a:off x="467544" y="2052925"/>
            <a:ext cx="8136904" cy="4195481"/>
          </a:xfrm>
        </p:spPr>
        <p:txBody>
          <a:bodyPr vert="horz" lIns="91440" tIns="45720" rIns="91440" bIns="45720" rtlCol="0" anchor="t">
            <a:normAutofit/>
          </a:bodyPr>
          <a:lstStyle/>
          <a:p>
            <a:pPr marL="0" indent="0" algn="just">
              <a:lnSpc>
                <a:spcPct val="150000"/>
              </a:lnSpc>
              <a:buFont typeface="Arial" charset="0"/>
              <a:buNone/>
            </a:pPr>
            <a:r>
              <a:rPr lang="fa-IR" sz="2400" cap="all" dirty="0">
                <a:cs typeface="B Nazanin" panose="00000400000000000000" pitchFamily="2" charset="-78"/>
              </a:rPr>
              <a:t>انتشار اطلاعات ممکن است مزیت رقابتی واحدهای تجاری را تحت تاثیر قرار دهد (مثال: افشای اطلاعات درباره خطوط تولید و سود آوری که ممکن است اطلاعات سودمند راجع به شرکت در اختیار رقیبان گذارد که به این گونه بهای اطلاعات ̨  </a:t>
            </a:r>
            <a:r>
              <a:rPr lang="fa-IR" sz="2400" cap="all" dirty="0">
                <a:solidFill>
                  <a:schemeClr val="accent1">
                    <a:lumMod val="20000"/>
                    <a:lumOff val="80000"/>
                  </a:schemeClr>
                </a:solidFill>
                <a:cs typeface="B Nazanin" panose="00000400000000000000" pitchFamily="2" charset="-78"/>
              </a:rPr>
              <a:t>بهای مالکانه</a:t>
            </a:r>
            <a:r>
              <a:rPr lang="fa-IR" sz="2400" cap="all" dirty="0">
                <a:cs typeface="B Nazanin" panose="00000400000000000000" pitchFamily="2" charset="-78"/>
              </a:rPr>
              <a:t> گویند. ) </a:t>
            </a:r>
          </a:p>
          <a:p>
            <a:pPr marL="0" indent="0" algn="just">
              <a:lnSpc>
                <a:spcPct val="150000"/>
              </a:lnSpc>
              <a:buFont typeface="Arial" charset="0"/>
              <a:buNone/>
            </a:pPr>
            <a:r>
              <a:rPr lang="fa-IR" sz="2400" cap="all" dirty="0">
                <a:cs typeface="B Nazanin" panose="00000400000000000000" pitchFamily="2" charset="-78"/>
              </a:rPr>
              <a:t> بهای غیرمستقیم اطلاعات میتواند مربوط به قابلیت فهم اطلاعات باشد .( مثال : افشای اطلاعات اضافی شاید به دلیل قابل فهم نبودن معیار فزونی منافع بر مخارج را بدست نیاورد.) و نکته توانایی افراد و بازار برای جذب و استفاده از اطلاعات محدود است. </a:t>
            </a:r>
            <a:r>
              <a:rPr lang="en-US" sz="2400" cap="all" dirty="0">
                <a:cs typeface="B Nazanin" panose="00000400000000000000" pitchFamily="2" charset="-78"/>
              </a:rPr>
              <a:t>  </a:t>
            </a:r>
          </a:p>
        </p:txBody>
      </p:sp>
    </p:spTree>
    <p:extLst>
      <p:ext uri="{BB962C8B-B14F-4D97-AF65-F5344CB8AC3E}">
        <p14:creationId xmlns:p14="http://schemas.microsoft.com/office/powerpoint/2010/main" val="3262236185"/>
      </p:ext>
    </p:extLst>
  </p:cSld>
  <p:clrMapOvr>
    <a:masterClrMapping/>
  </p:clrMapOvr>
  <p:transition spd="slow">
    <p:wheel/>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ubtitle 2"/>
          <p:cNvSpPr>
            <a:spLocks noGrp="1"/>
          </p:cNvSpPr>
          <p:nvPr>
            <p:ph type="subTitle" idx="1"/>
          </p:nvPr>
        </p:nvSpPr>
        <p:spPr>
          <a:xfrm>
            <a:off x="2339752" y="1628800"/>
            <a:ext cx="6120036" cy="4608488"/>
          </a:xfrm>
        </p:spPr>
        <p:txBody>
          <a:bodyPr vert="horz" lIns="91440" tIns="45720" rIns="91440" bIns="45720" rtlCol="0" anchor="t">
            <a:normAutofit/>
          </a:bodyPr>
          <a:lstStyle/>
          <a:p>
            <a:pPr algn="just">
              <a:lnSpc>
                <a:spcPct val="150000"/>
              </a:lnSpc>
              <a:buFont typeface="Arial" charset="0"/>
            </a:pPr>
            <a:r>
              <a:rPr lang="fa-IR" sz="2400" dirty="0">
                <a:solidFill>
                  <a:schemeClr val="tx1"/>
                </a:solidFill>
                <a:cs typeface="B Nazanin" panose="00000400000000000000" pitchFamily="2" charset="-78"/>
              </a:rPr>
              <a:t>یکی از موضوعاتی در ارتباط با فزونی منافع بر مخارج بحث پیامدهای اقتصادی است.  که وجود این پیامد به این مفهوم میباشد که گزارش های حسابداری ممکن است برتصمیمات افراد مختلف تاثیر گذاشته و به واسطه این تصمیمات منافع گروه های مختلف تحت تاثیر قرار گیرد.  </a:t>
            </a:r>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flipH="1">
            <a:off x="323527" y="0"/>
            <a:ext cx="5683945" cy="666936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67023" y="452718"/>
            <a:ext cx="2073067" cy="1569660"/>
          </a:xfrm>
        </p:spPr>
        <p:txBody>
          <a:bodyPr wrap="none">
            <a:spAutoFit/>
          </a:bodyPr>
          <a:lstStyle/>
          <a:p>
            <a:pPr algn="r" fontAlgn="base">
              <a:lnSpc>
                <a:spcPct val="150000"/>
              </a:lnSpc>
              <a:spcAft>
                <a:spcPct val="0"/>
              </a:spcAft>
              <a:buFont typeface="Arial" charset="0"/>
            </a:pPr>
            <a:r>
              <a:rPr lang="fa-IR" sz="3200" b="1" dirty="0">
                <a:solidFill>
                  <a:schemeClr val="accent1">
                    <a:lumMod val="20000"/>
                    <a:lumOff val="80000"/>
                  </a:schemeClr>
                </a:solidFill>
                <a:effectLst>
                  <a:outerShdw blurRad="38100" dist="38100" dir="2700000" algn="tl">
                    <a:srgbClr val="000000">
                      <a:alpha val="43137"/>
                    </a:srgbClr>
                  </a:outerShdw>
                </a:effectLst>
                <a:latin typeface="Arial" charset="0"/>
                <a:ea typeface="+mn-ea"/>
                <a:cs typeface="B Nazanin" panose="00000400000000000000" pitchFamily="2" charset="-78"/>
              </a:rPr>
              <a:t>مربوط بودن : </a:t>
            </a:r>
            <a:br>
              <a:rPr lang="fa-IR" sz="3200" b="1" dirty="0">
                <a:solidFill>
                  <a:schemeClr val="accent1">
                    <a:lumMod val="20000"/>
                    <a:lumOff val="80000"/>
                  </a:schemeClr>
                </a:solidFill>
                <a:effectLst>
                  <a:outerShdw blurRad="38100" dist="38100" dir="2700000" algn="tl">
                    <a:srgbClr val="000000">
                      <a:alpha val="43137"/>
                    </a:srgbClr>
                  </a:outerShdw>
                </a:effectLst>
                <a:latin typeface="Arial" charset="0"/>
                <a:ea typeface="+mn-ea"/>
                <a:cs typeface="B Nazanin" panose="00000400000000000000" pitchFamily="2" charset="-78"/>
              </a:rPr>
            </a:br>
            <a:endParaRPr lang="fa-IR" sz="3200" b="1" dirty="0">
              <a:solidFill>
                <a:schemeClr val="accent1">
                  <a:lumMod val="20000"/>
                  <a:lumOff val="80000"/>
                </a:schemeClr>
              </a:solidFill>
              <a:effectLst>
                <a:outerShdw blurRad="38100" dist="38100" dir="2700000" algn="tl">
                  <a:srgbClr val="000000">
                    <a:alpha val="43137"/>
                  </a:srgbClr>
                </a:outerShdw>
              </a:effectLst>
              <a:latin typeface="Arial" charset="0"/>
              <a:ea typeface="+mn-ea"/>
              <a:cs typeface="B Nazanin" panose="00000400000000000000" pitchFamily="2" charset="-78"/>
            </a:endParaRPr>
          </a:p>
        </p:txBody>
      </p:sp>
      <p:sp>
        <p:nvSpPr>
          <p:cNvPr id="3" name="Content Placeholder 2"/>
          <p:cNvSpPr>
            <a:spLocks noGrp="1"/>
          </p:cNvSpPr>
          <p:nvPr>
            <p:ph idx="1"/>
          </p:nvPr>
        </p:nvSpPr>
        <p:spPr>
          <a:xfrm>
            <a:off x="755576" y="1772817"/>
            <a:ext cx="7776864" cy="2592288"/>
          </a:xfrm>
        </p:spPr>
        <p:txBody>
          <a:bodyPr vert="horz" lIns="91440" tIns="45720" rIns="91440" bIns="45720" rtlCol="0" anchor="t">
            <a:normAutofit/>
          </a:bodyPr>
          <a:lstStyle/>
          <a:p>
            <a:pPr marL="0" indent="0" algn="just">
              <a:lnSpc>
                <a:spcPct val="150000"/>
              </a:lnSpc>
              <a:buFont typeface="Arial" charset="0"/>
              <a:buNone/>
            </a:pPr>
            <a:r>
              <a:rPr lang="fa-IR" sz="2400" cap="all" dirty="0" smtClean="0">
                <a:cs typeface="B Nazanin" panose="00000400000000000000" pitchFamily="2" charset="-78"/>
              </a:rPr>
              <a:t>یک </a:t>
            </a:r>
            <a:r>
              <a:rPr lang="fa-IR" sz="2400" cap="all" dirty="0">
                <a:cs typeface="B Nazanin" panose="00000400000000000000" pitchFamily="2" charset="-78"/>
              </a:rPr>
              <a:t>خصوصیت کیفی است که بدین گونه تعریف میشود :</a:t>
            </a:r>
          </a:p>
          <a:p>
            <a:pPr marL="0" indent="0" algn="just">
              <a:lnSpc>
                <a:spcPct val="150000"/>
              </a:lnSpc>
              <a:buFont typeface="Arial" charset="0"/>
              <a:buNone/>
            </a:pPr>
            <a:r>
              <a:rPr lang="fa-IR" sz="2400" cap="all" dirty="0">
                <a:cs typeface="B Nazanin" panose="00000400000000000000" pitchFamily="2" charset="-78"/>
              </a:rPr>
              <a:t> ”توانایی ایجاد تفاوت در تصمیم از طریق کمک به استفاده کنندگان برای پیش بینی  نتایج رویدادهای گذشته و حال وآینده و تایید یا اصلاح انتظارات.”  </a:t>
            </a:r>
          </a:p>
          <a:p>
            <a:pPr marL="0" indent="0" algn="just">
              <a:lnSpc>
                <a:spcPct val="150000"/>
              </a:lnSpc>
              <a:buFont typeface="Arial" charset="0"/>
              <a:buNone/>
            </a:pPr>
            <a:r>
              <a:rPr lang="fa-IR" sz="2400" cap="all" dirty="0">
                <a:cs typeface="B Nazanin" panose="00000400000000000000" pitchFamily="2" charset="-78"/>
              </a:rPr>
              <a:t>مربوط بودن دو جنبه اصلی دارد :  </a:t>
            </a:r>
          </a:p>
        </p:txBody>
      </p:sp>
      <p:sp>
        <p:nvSpPr>
          <p:cNvPr id="4" name="Flowchart: Alternate Process 3"/>
          <p:cNvSpPr/>
          <p:nvPr/>
        </p:nvSpPr>
        <p:spPr>
          <a:xfrm>
            <a:off x="1691680" y="4653136"/>
            <a:ext cx="5472608" cy="1368152"/>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indent="0" algn="r">
              <a:lnSpc>
                <a:spcPct val="150000"/>
              </a:lnSpc>
              <a:buFont typeface="Arial" charset="0"/>
              <a:buNone/>
            </a:pPr>
            <a:r>
              <a:rPr lang="fa-IR" sz="2400" b="1" cap="all">
                <a:effectLst>
                  <a:outerShdw blurRad="38100" dist="38100" dir="2700000" algn="tl">
                    <a:srgbClr val="000000">
                      <a:alpha val="43137"/>
                    </a:srgbClr>
                  </a:outerShdw>
                </a:effectLst>
                <a:cs typeface="B Nazanin" panose="00000400000000000000" pitchFamily="2" charset="-78"/>
              </a:rPr>
              <a:t>اصلی:    ارزش پیش بینی و ارزش بازخورد </a:t>
            </a:r>
          </a:p>
          <a:p>
            <a:pPr marL="0" indent="0" algn="r">
              <a:lnSpc>
                <a:spcPct val="150000"/>
              </a:lnSpc>
              <a:buFont typeface="Arial" charset="0"/>
              <a:buNone/>
            </a:pPr>
            <a:r>
              <a:rPr lang="fa-IR" sz="2400" b="1" cap="all">
                <a:effectLst>
                  <a:outerShdw blurRad="38100" dist="38100" dir="2700000" algn="tl">
                    <a:srgbClr val="000000">
                      <a:alpha val="43137"/>
                    </a:srgbClr>
                  </a:outerShdw>
                </a:effectLst>
                <a:cs typeface="B Nazanin" panose="00000400000000000000" pitchFamily="2" charset="-78"/>
              </a:rPr>
              <a:t>فرعی:    به موقع بودن</a:t>
            </a:r>
            <a:endParaRPr lang="en-US" sz="2400" b="1" cap="all" dirty="0">
              <a:effectLst>
                <a:outerShdw blurRad="38100" dist="38100" dir="2700000" algn="tl">
                  <a:srgbClr val="000000">
                    <a:alpha val="43137"/>
                  </a:srgbClr>
                </a:outerShdw>
              </a:effectLst>
              <a:cs typeface="B Nazanin" panose="00000400000000000000" pitchFamily="2" charset="-78"/>
            </a:endParaRPr>
          </a:p>
        </p:txBody>
      </p:sp>
    </p:spTree>
    <p:extLst>
      <p:ext uri="{BB962C8B-B14F-4D97-AF65-F5344CB8AC3E}">
        <p14:creationId xmlns:p14="http://schemas.microsoft.com/office/powerpoint/2010/main" val="3436359035"/>
      </p:ext>
    </p:extLst>
  </p:cSld>
  <p:clrMapOvr>
    <a:masterClrMapping/>
  </p:clrMapOvr>
  <p:transition spd="slow">
    <p:wheel/>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ubtitle 2"/>
          <p:cNvSpPr>
            <a:spLocks noGrp="1"/>
          </p:cNvSpPr>
          <p:nvPr>
            <p:ph type="subTitle" idx="1"/>
          </p:nvPr>
        </p:nvSpPr>
        <p:spPr>
          <a:xfrm>
            <a:off x="323528" y="1844824"/>
            <a:ext cx="8352928" cy="4104307"/>
          </a:xfrm>
        </p:spPr>
        <p:txBody>
          <a:bodyPr vert="horz" lIns="91440" tIns="45720" rIns="91440" bIns="45720" rtlCol="0" anchor="t">
            <a:normAutofit fontScale="92500" lnSpcReduction="10000"/>
          </a:bodyPr>
          <a:lstStyle/>
          <a:p>
            <a:pPr algn="just">
              <a:lnSpc>
                <a:spcPct val="150000"/>
              </a:lnSpc>
              <a:buFont typeface="Arial" charset="0"/>
            </a:pPr>
            <a:r>
              <a:rPr lang="fa-IR" sz="2400" dirty="0">
                <a:solidFill>
                  <a:schemeClr val="tx1"/>
                </a:solidFill>
                <a:cs typeface="B Nazanin" panose="00000400000000000000" pitchFamily="2" charset="-78"/>
              </a:rPr>
              <a:t>اشاره به سودمندی ورودی ها برای انجام پیش بینی هایی نظیر پیش بینی جریان های نقد یا توان سود آوری دارد و منظور ارائه پیش بینی لست . اطلاعات در مورد وضعیت مالی و عملکرد مالی گذشته ̨اغلب برای پیش بینی وضعیت مالی و عملکرد مالی آتی و سایر موضوعات مورد علاقه مستقیم  استفاده کنندگان از قبیل پرداخت سود سهام و دستمزد ̨ تغییر در بهای اوراق بهادار و توانایی واحد تجاری برای ایفای تعهدات خود در سررسید ̨ مورد استفاده قرار میگیرد. </a:t>
            </a:r>
            <a:endParaRPr lang="fa-IR" sz="2400" dirty="0">
              <a:solidFill>
                <a:schemeClr val="tx1"/>
              </a:solidFill>
              <a:cs typeface="B Nazanin" panose="00000400000000000000" pitchFamily="2" charset="-78"/>
            </a:endParaRPr>
          </a:p>
          <a:p>
            <a:pPr algn="just">
              <a:lnSpc>
                <a:spcPct val="150000"/>
              </a:lnSpc>
              <a:buFont typeface="Arial" charset="0"/>
            </a:pPr>
            <a:r>
              <a:rPr lang="fa-IR" sz="2400" dirty="0">
                <a:solidFill>
                  <a:schemeClr val="tx1"/>
                </a:solidFill>
                <a:cs typeface="B Nazanin" panose="00000400000000000000" pitchFamily="2" charset="-78"/>
              </a:rPr>
              <a:t>و نیازی نیست که این اطلاعات بطور یک پیش بینی صریح مطرح شود و پیش بینی بر اساس صورتهای مالی و اطلاعات و معاملات گذشته ارتقاء می یابد و اگر اقلام غیر معمول </a:t>
            </a:r>
            <a:r>
              <a:rPr lang="fa-IR" sz="2400" dirty="0" smtClean="0">
                <a:solidFill>
                  <a:schemeClr val="tx1"/>
                </a:solidFill>
                <a:cs typeface="B Nazanin" panose="00000400000000000000" pitchFamily="2" charset="-78"/>
              </a:rPr>
              <a:t>به </a:t>
            </a:r>
            <a:r>
              <a:rPr lang="fa-IR" sz="2400" dirty="0">
                <a:solidFill>
                  <a:schemeClr val="tx1"/>
                </a:solidFill>
                <a:cs typeface="B Nazanin" panose="00000400000000000000" pitchFamily="2" charset="-78"/>
              </a:rPr>
              <a:t>صورت جداگانه افشاء گردد ارزش پیش بینی کنندگی افزایش می یابد .</a:t>
            </a:r>
            <a:endParaRPr lang="en-US" sz="2400" dirty="0">
              <a:solidFill>
                <a:schemeClr val="tx1"/>
              </a:solidFill>
              <a:cs typeface="B Nazanin" panose="00000400000000000000" pitchFamily="2" charset="-78"/>
            </a:endParaRPr>
          </a:p>
          <a:p>
            <a:pPr algn="just">
              <a:lnSpc>
                <a:spcPct val="150000"/>
              </a:lnSpc>
              <a:buFont typeface="Arial" charset="0"/>
            </a:pPr>
            <a:endParaRPr lang="fa-IR" sz="2400" dirty="0">
              <a:solidFill>
                <a:schemeClr val="tx1"/>
              </a:solidFill>
              <a:cs typeface="B Nazanin" panose="00000400000000000000" pitchFamily="2" charset="-78"/>
            </a:endParaRPr>
          </a:p>
        </p:txBody>
      </p:sp>
      <p:sp>
        <p:nvSpPr>
          <p:cNvPr id="2" name="Rectangle 1"/>
          <p:cNvSpPr/>
          <p:nvPr/>
        </p:nvSpPr>
        <p:spPr>
          <a:xfrm>
            <a:off x="4844461" y="548680"/>
            <a:ext cx="2702984" cy="769441"/>
          </a:xfrm>
          <a:prstGeom prst="rect">
            <a:avLst/>
          </a:prstGeom>
        </p:spPr>
        <p:txBody>
          <a:bodyPr wrap="none">
            <a:spAutoFit/>
          </a:bodyPr>
          <a:lstStyle/>
          <a:p>
            <a:pPr algn="r" rtl="1">
              <a:lnSpc>
                <a:spcPct val="150000"/>
              </a:lnSpc>
              <a:buFont typeface="Arial" charset="0"/>
              <a:buNone/>
            </a:pPr>
            <a:r>
              <a:rPr lang="fa-IR" sz="3200" b="1" dirty="0">
                <a:solidFill>
                  <a:schemeClr val="accent1">
                    <a:lumMod val="20000"/>
                    <a:lumOff val="80000"/>
                  </a:schemeClr>
                </a:solidFill>
                <a:effectLst>
                  <a:outerShdw blurRad="38100" dist="38100" dir="2700000" algn="tl">
                    <a:srgbClr val="000000">
                      <a:alpha val="43137"/>
                    </a:srgbClr>
                  </a:outerShdw>
                </a:effectLst>
                <a:cs typeface="B Nazanin" panose="00000400000000000000" pitchFamily="2" charset="-78"/>
              </a:rPr>
              <a:t>ارزش پیش بینی : </a:t>
            </a: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3010">
                                            <p:txEl>
                                              <p:pRg st="0" end="0"/>
                                            </p:txEl>
                                          </p:spTgt>
                                        </p:tgtEl>
                                        <p:attrNameLst>
                                          <p:attrName>style.visibility</p:attrName>
                                        </p:attrNameLst>
                                      </p:cBhvr>
                                      <p:to>
                                        <p:strVal val="visible"/>
                                      </p:to>
                                    </p:set>
                                    <p:animEffect transition="in" filter="box(in)">
                                      <p:cBhvr>
                                        <p:cTn id="7" dur="2000"/>
                                        <p:tgtEl>
                                          <p:spTgt spid="430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43010">
                                            <p:txEl>
                                              <p:pRg st="1" end="1"/>
                                            </p:txEl>
                                          </p:spTgt>
                                        </p:tgtEl>
                                        <p:attrNameLst>
                                          <p:attrName>style.visibility</p:attrName>
                                        </p:attrNameLst>
                                      </p:cBhvr>
                                      <p:to>
                                        <p:strVal val="visible"/>
                                      </p:to>
                                    </p:set>
                                    <p:animEffect transition="in" filter="box(in)">
                                      <p:cBhvr>
                                        <p:cTn id="12" dur="2000"/>
                                        <p:tgtEl>
                                          <p:spTgt spid="430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41063" y="452718"/>
            <a:ext cx="2299027" cy="830997"/>
          </a:xfrm>
        </p:spPr>
        <p:txBody>
          <a:bodyPr wrap="none">
            <a:spAutoFit/>
          </a:bodyPr>
          <a:lstStyle/>
          <a:p>
            <a:pPr algn="r" fontAlgn="base">
              <a:lnSpc>
                <a:spcPct val="150000"/>
              </a:lnSpc>
              <a:spcAft>
                <a:spcPct val="0"/>
              </a:spcAft>
              <a:buFont typeface="Arial" charset="0"/>
            </a:pPr>
            <a:r>
              <a:rPr lang="fa-IR" sz="3200" b="1" dirty="0">
                <a:solidFill>
                  <a:schemeClr val="accent1">
                    <a:lumMod val="20000"/>
                    <a:lumOff val="80000"/>
                  </a:schemeClr>
                </a:solidFill>
                <a:effectLst>
                  <a:outerShdw blurRad="38100" dist="38100" dir="2700000" algn="tl">
                    <a:srgbClr val="000000">
                      <a:alpha val="43137"/>
                    </a:srgbClr>
                  </a:outerShdw>
                </a:effectLst>
                <a:latin typeface="Arial" charset="0"/>
                <a:ea typeface="+mn-ea"/>
                <a:cs typeface="B Nazanin" panose="00000400000000000000" pitchFamily="2" charset="-78"/>
              </a:rPr>
              <a:t>ارزش بازخورد :</a:t>
            </a:r>
          </a:p>
        </p:txBody>
      </p:sp>
      <p:sp>
        <p:nvSpPr>
          <p:cNvPr id="3" name="Content Placeholder 2"/>
          <p:cNvSpPr>
            <a:spLocks noGrp="1"/>
          </p:cNvSpPr>
          <p:nvPr>
            <p:ph idx="1"/>
          </p:nvPr>
        </p:nvSpPr>
        <p:spPr>
          <a:xfrm>
            <a:off x="611560" y="1844824"/>
            <a:ext cx="8064780" cy="4195481"/>
          </a:xfrm>
        </p:spPr>
        <p:txBody>
          <a:bodyPr vert="horz" lIns="91440" tIns="45720" rIns="91440" bIns="45720" rtlCol="0" anchor="t">
            <a:noAutofit/>
          </a:bodyPr>
          <a:lstStyle/>
          <a:p>
            <a:pPr marL="0" indent="0" algn="just">
              <a:buFont typeface="Arial" charset="0"/>
              <a:buNone/>
            </a:pPr>
            <a:endParaRPr lang="fa-IR" sz="2200" cap="all" dirty="0">
              <a:cs typeface="B Nazanin" panose="00000400000000000000" pitchFamily="2" charset="-78"/>
            </a:endParaRPr>
          </a:p>
          <a:p>
            <a:pPr marL="0" indent="0" algn="just">
              <a:buFont typeface="Arial" charset="0"/>
              <a:buNone/>
            </a:pPr>
            <a:r>
              <a:rPr lang="fa-IR" sz="2200" cap="all" dirty="0">
                <a:cs typeface="B Nazanin" panose="00000400000000000000" pitchFamily="2" charset="-78"/>
              </a:rPr>
              <a:t>به تایید یا اصلاح انتظارات قبلی استفاده کنندگان ارتباط دارد بنابراین اشاره به وضع حال حاضر سازمان دارد و چگونگی ایفای نقش مدیریت را  ردیابی می کند (ارتباط نزدیکی با حسابدهی دارد).</a:t>
            </a:r>
            <a:endParaRPr lang="en-US" sz="2200" cap="all" dirty="0">
              <a:cs typeface="B Nazanin" panose="00000400000000000000" pitchFamily="2" charset="-78"/>
            </a:endParaRPr>
          </a:p>
          <a:p>
            <a:pPr marL="0" indent="0" algn="just">
              <a:buFont typeface="Arial" charset="0"/>
              <a:buNone/>
            </a:pPr>
            <a:r>
              <a:rPr lang="fa-IR" sz="2200" cap="all" dirty="0">
                <a:cs typeface="B Nazanin" panose="00000400000000000000" pitchFamily="2" charset="-78"/>
              </a:rPr>
              <a:t>ارزش پیش بینی و ارزش بازخورد به عنوان خصوصیات کیفی اطلاعات مالی که (ارزش پیش بینی فراهم کننده اهداف ارایه اطلاعات سودمند برای پیش بینی جریان های نقد و ارزش بازخورد یا حسابدهی می باشد. </a:t>
            </a:r>
          </a:p>
          <a:p>
            <a:pPr marL="0" indent="0" algn="just">
              <a:buFont typeface="Arial" charset="0"/>
              <a:buNone/>
            </a:pPr>
            <a:r>
              <a:rPr lang="fa-IR" sz="2200" cap="all" dirty="0">
                <a:cs typeface="B Nazanin" panose="00000400000000000000" pitchFamily="2" charset="-78"/>
              </a:rPr>
              <a:t>بیانیه شماره 2 هر دوی ارزش پیش بینی و ارزش بازخورد رابطه نزدیکی با تصمیم گیری دارند</a:t>
            </a:r>
            <a:r>
              <a:rPr lang="fa-IR" sz="2200" cap="all" dirty="0" smtClean="0">
                <a:cs typeface="B Nazanin" panose="00000400000000000000" pitchFamily="2" charset="-78"/>
              </a:rPr>
              <a:t>.</a:t>
            </a:r>
            <a:endParaRPr lang="fa-IR" sz="2200" cap="all" dirty="0">
              <a:cs typeface="B Nazanin" panose="00000400000000000000" pitchFamily="2" charset="-78"/>
            </a:endParaRPr>
          </a:p>
        </p:txBody>
      </p:sp>
    </p:spTree>
    <p:extLst>
      <p:ext uri="{BB962C8B-B14F-4D97-AF65-F5344CB8AC3E}">
        <p14:creationId xmlns:p14="http://schemas.microsoft.com/office/powerpoint/2010/main" val="326236097"/>
      </p:ext>
    </p:extLst>
  </p:cSld>
  <p:clrMapOvr>
    <a:masterClrMapping/>
  </p:clrMapOvr>
  <p:transition spd="slow">
    <p:wheel/>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836712"/>
            <a:ext cx="8208912" cy="4987569"/>
          </a:xfrm>
        </p:spPr>
        <p:txBody>
          <a:bodyPr>
            <a:noAutofit/>
          </a:bodyPr>
          <a:lstStyle/>
          <a:p>
            <a:pPr marL="0" indent="0" algn="ctr">
              <a:buFont typeface="Arial" charset="0"/>
              <a:buNone/>
            </a:pPr>
            <a:r>
              <a:rPr lang="fa-IR" sz="2400" cap="all" dirty="0" smtClean="0">
                <a:cs typeface="B Nazanin" panose="00000400000000000000" pitchFamily="2" charset="-78"/>
              </a:rPr>
              <a:t>بطور </a:t>
            </a:r>
            <a:r>
              <a:rPr lang="fa-IR" sz="2400" cap="all" dirty="0">
                <a:cs typeface="B Nazanin" panose="00000400000000000000" pitchFamily="2" charset="-78"/>
              </a:rPr>
              <a:t>کلی اگر بخواهیم این بیانیه را بیان کنیم می گوییم :</a:t>
            </a:r>
          </a:p>
          <a:p>
            <a:pPr marL="0" indent="0" algn="just">
              <a:buFont typeface="Arial" charset="0"/>
              <a:buNone/>
            </a:pPr>
            <a:r>
              <a:rPr lang="fa-IR" sz="2400" cap="all" dirty="0">
                <a:cs typeface="B Nazanin" panose="00000400000000000000" pitchFamily="2" charset="-78"/>
              </a:rPr>
              <a:t>ارزش بازخورد 2 هدف دارد :</a:t>
            </a:r>
          </a:p>
          <a:p>
            <a:pPr marL="0" indent="0" algn="just">
              <a:buFont typeface="Arial" charset="0"/>
              <a:buNone/>
            </a:pPr>
            <a:endParaRPr lang="fa-IR" sz="2400" cap="all" dirty="0" smtClean="0">
              <a:cs typeface="B Nazanin" panose="00000400000000000000" pitchFamily="2" charset="-78"/>
            </a:endParaRPr>
          </a:p>
          <a:p>
            <a:pPr marL="0" indent="0" algn="just">
              <a:buFont typeface="Arial" charset="0"/>
              <a:buNone/>
            </a:pPr>
            <a:endParaRPr lang="fa-IR" sz="2400" cap="all" dirty="0">
              <a:cs typeface="B Nazanin" panose="00000400000000000000" pitchFamily="2" charset="-78"/>
            </a:endParaRPr>
          </a:p>
          <a:p>
            <a:pPr marL="0" indent="0" algn="just">
              <a:buFont typeface="Arial" charset="0"/>
              <a:buNone/>
            </a:pPr>
            <a:endParaRPr lang="fa-IR" sz="2400" cap="all" dirty="0" smtClean="0">
              <a:cs typeface="B Nazanin" panose="00000400000000000000" pitchFamily="2" charset="-78"/>
            </a:endParaRPr>
          </a:p>
          <a:p>
            <a:pPr marL="0" indent="0" algn="just">
              <a:buFont typeface="Arial" charset="0"/>
              <a:buNone/>
            </a:pPr>
            <a:endParaRPr lang="fa-IR" sz="2400" cap="all" dirty="0" smtClean="0">
              <a:cs typeface="B Nazanin" panose="00000400000000000000" pitchFamily="2" charset="-78"/>
            </a:endParaRPr>
          </a:p>
          <a:p>
            <a:pPr marL="0" indent="0" algn="just">
              <a:buFont typeface="Arial" charset="0"/>
              <a:buNone/>
            </a:pPr>
            <a:endParaRPr lang="fa-IR" sz="2400" cap="all" dirty="0">
              <a:cs typeface="B Nazanin" panose="00000400000000000000" pitchFamily="2" charset="-78"/>
            </a:endParaRPr>
          </a:p>
          <a:p>
            <a:pPr marL="0" indent="0" algn="just">
              <a:buFont typeface="Arial" charset="0"/>
              <a:buNone/>
            </a:pPr>
            <a:endParaRPr lang="fa-IR" sz="2400" cap="all" dirty="0" smtClean="0">
              <a:cs typeface="B Nazanin" panose="00000400000000000000" pitchFamily="2" charset="-78"/>
            </a:endParaRPr>
          </a:p>
          <a:p>
            <a:pPr marL="0" indent="0" algn="just">
              <a:buFont typeface="Arial" charset="0"/>
              <a:buNone/>
            </a:pPr>
            <a:endParaRPr lang="fa-IR" sz="2400" cap="all" dirty="0">
              <a:cs typeface="B Nazanin" panose="00000400000000000000" pitchFamily="2" charset="-78"/>
            </a:endParaRPr>
          </a:p>
          <a:p>
            <a:pPr marL="0" indent="0" algn="just">
              <a:buFont typeface="Arial" charset="0"/>
              <a:buNone/>
            </a:pPr>
            <a:r>
              <a:rPr lang="fa-IR" sz="2400" cap="all" dirty="0" smtClean="0">
                <a:cs typeface="B Nazanin" panose="00000400000000000000" pitchFamily="2" charset="-78"/>
              </a:rPr>
              <a:t>برای </a:t>
            </a:r>
            <a:r>
              <a:rPr lang="fa-IR" sz="2400" cap="all" dirty="0">
                <a:cs typeface="B Nazanin" panose="00000400000000000000" pitchFamily="2" charset="-78"/>
              </a:rPr>
              <a:t>مثال تضاد بین ارزش پیش بینی و ارزش بازخورد در زمینه حسابداری بازنشستگی به خوبی قابل مشاهده است </a:t>
            </a:r>
            <a:r>
              <a:rPr lang="fa-IR" sz="2400" cap="all" dirty="0" smtClean="0">
                <a:cs typeface="B Nazanin" panose="00000400000000000000" pitchFamily="2" charset="-78"/>
              </a:rPr>
              <a:t>.</a:t>
            </a:r>
            <a:endParaRPr lang="fa-IR" sz="2400" cap="all" dirty="0">
              <a:cs typeface="B Nazanin" panose="00000400000000000000" pitchFamily="2" charset="-78"/>
            </a:endParaRPr>
          </a:p>
          <a:p>
            <a:endParaRPr lang="fa-IR" sz="2400" dirty="0"/>
          </a:p>
        </p:txBody>
      </p:sp>
      <p:sp>
        <p:nvSpPr>
          <p:cNvPr id="4" name="Flowchart: Data 3"/>
          <p:cNvSpPr/>
          <p:nvPr/>
        </p:nvSpPr>
        <p:spPr>
          <a:xfrm>
            <a:off x="455890" y="2132856"/>
            <a:ext cx="8208912" cy="2736304"/>
          </a:xfrm>
          <a:prstGeom prst="flowChartInputOutput">
            <a:avLst/>
          </a:prstGeom>
          <a:solidFill>
            <a:schemeClr val="tx2">
              <a:lumMod val="50000"/>
            </a:schemeClr>
          </a:solidFill>
          <a:effectLst>
            <a:softEdge rad="31750"/>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indent="0" algn="r">
              <a:buFont typeface="Arial" charset="0"/>
              <a:buNone/>
            </a:pPr>
            <a:r>
              <a:rPr lang="fa-IR" sz="2400" cap="all">
                <a:cs typeface="B Nazanin" panose="00000400000000000000" pitchFamily="2" charset="-78"/>
              </a:rPr>
              <a:t>1) ارزیابی چگونگی ایفای نقش مدیریت که به صورت تایید یا عدم تایید و با حسابدهی بیان میشود.</a:t>
            </a:r>
          </a:p>
          <a:p>
            <a:pPr marL="0" indent="0" algn="r">
              <a:buFont typeface="Arial" charset="0"/>
              <a:buNone/>
            </a:pPr>
            <a:r>
              <a:rPr lang="fa-IR" sz="2400" cap="all">
                <a:cs typeface="B Nazanin" panose="00000400000000000000" pitchFamily="2" charset="-78"/>
              </a:rPr>
              <a:t>2)تصمیم گیری ولی ارزش  پیش بینی به چگونگی ایفای وظایف مدیریت در دوره جاری ارتباط ندارد در نتیجه گاهی تضاد به وجود می آید.</a:t>
            </a:r>
            <a:endParaRPr lang="fa-IR" sz="2400" cap="all" dirty="0">
              <a:cs typeface="B Nazanin" panose="00000400000000000000" pitchFamily="2" charset="-78"/>
            </a:endParaRPr>
          </a:p>
        </p:txBody>
      </p:sp>
    </p:spTree>
    <p:extLst>
      <p:ext uri="{BB962C8B-B14F-4D97-AF65-F5344CB8AC3E}">
        <p14:creationId xmlns:p14="http://schemas.microsoft.com/office/powerpoint/2010/main" val="607432775"/>
      </p:ext>
    </p:extLst>
  </p:cSld>
  <p:clrMapOvr>
    <a:masterClrMapping/>
  </p:clrMapOvr>
  <p:transition spd="slow">
    <p:whee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ubtitle 2"/>
          <p:cNvSpPr>
            <a:spLocks noGrp="1"/>
          </p:cNvSpPr>
          <p:nvPr>
            <p:ph type="subTitle" idx="1"/>
          </p:nvPr>
        </p:nvSpPr>
        <p:spPr>
          <a:xfrm>
            <a:off x="611188" y="1772816"/>
            <a:ext cx="7993062" cy="4393034"/>
          </a:xfrm>
        </p:spPr>
        <p:txBody>
          <a:bodyPr vert="horz" lIns="91440" tIns="45720" rIns="91440" bIns="45720" rtlCol="0" anchor="t">
            <a:normAutofit/>
          </a:bodyPr>
          <a:lstStyle/>
          <a:p>
            <a:pPr algn="just">
              <a:lnSpc>
                <a:spcPct val="150000"/>
              </a:lnSpc>
              <a:buFont typeface="Arial" charset="0"/>
            </a:pPr>
            <a:r>
              <a:rPr lang="fa-IR" sz="2400" dirty="0">
                <a:solidFill>
                  <a:schemeClr val="tx1"/>
                </a:solidFill>
                <a:cs typeface="B Nazanin" panose="00000400000000000000" pitchFamily="2" charset="-78"/>
              </a:rPr>
              <a:t> استفاده کنندگان صورت های مالی که فرایند تهیه و تنظیم صورت های مالی تحت تاثیر نیازها و منافع آنهاست.</a:t>
            </a:r>
          </a:p>
          <a:p>
            <a:pPr algn="just">
              <a:lnSpc>
                <a:spcPct val="150000"/>
              </a:lnSpc>
              <a:buFont typeface="Arial" charset="0"/>
            </a:pPr>
            <a:r>
              <a:rPr lang="fa-IR" sz="2400" dirty="0">
                <a:solidFill>
                  <a:schemeClr val="tx1"/>
                </a:solidFill>
                <a:cs typeface="B Nazanin" panose="00000400000000000000" pitchFamily="2" charset="-78"/>
              </a:rPr>
              <a:t> حرفه حسابداری که به رویه های عمل حسابداری تاثیر بسزایی دارد </a:t>
            </a:r>
            <a:r>
              <a:rPr lang="fa-IR" sz="2400" dirty="0" smtClean="0">
                <a:solidFill>
                  <a:schemeClr val="tx1"/>
                </a:solidFill>
                <a:cs typeface="B Nazanin" panose="00000400000000000000" pitchFamily="2" charset="-78"/>
              </a:rPr>
              <a:t>.</a:t>
            </a:r>
          </a:p>
          <a:p>
            <a:pPr algn="just">
              <a:lnSpc>
                <a:spcPct val="150000"/>
              </a:lnSpc>
              <a:buFont typeface="Arial" charset="0"/>
            </a:pPr>
            <a:r>
              <a:rPr lang="fa-IR" sz="2400" dirty="0" smtClean="0">
                <a:solidFill>
                  <a:schemeClr val="tx1"/>
                </a:solidFill>
                <a:cs typeface="B Nazanin" panose="00000400000000000000" pitchFamily="2" charset="-78"/>
              </a:rPr>
              <a:t>از </a:t>
            </a:r>
            <a:r>
              <a:rPr lang="fa-IR" sz="2400" dirty="0">
                <a:solidFill>
                  <a:schemeClr val="tx1"/>
                </a:solidFill>
                <a:cs typeface="B Nazanin" panose="00000400000000000000" pitchFamily="2" charset="-78"/>
              </a:rPr>
              <a:t>طرفی حسابرسان با اظهار نظر خود در مورد صورت های مالی به تایید تهیه آن بر اساس اصول پذیرفته شده حسابداری </a:t>
            </a:r>
            <a:r>
              <a:rPr lang="fa-IR" sz="2400" dirty="0" smtClean="0">
                <a:solidFill>
                  <a:schemeClr val="tx1"/>
                </a:solidFill>
                <a:cs typeface="B Nazanin" panose="00000400000000000000" pitchFamily="2" charset="-78"/>
              </a:rPr>
              <a:t>می پردازند</a:t>
            </a:r>
            <a:r>
              <a:rPr lang="fa-IR" sz="2400" dirty="0">
                <a:solidFill>
                  <a:schemeClr val="tx1"/>
                </a:solidFill>
                <a:cs typeface="B Nazanin" panose="00000400000000000000" pitchFamily="2" charset="-78"/>
              </a:rPr>
              <a:t>.</a:t>
            </a:r>
          </a:p>
          <a:p>
            <a:pPr algn="just">
              <a:lnSpc>
                <a:spcPct val="150000"/>
              </a:lnSpc>
              <a:buFont typeface="Arial" charset="0"/>
            </a:pPr>
            <a:endParaRPr lang="fa-IR" sz="2400" dirty="0">
              <a:solidFill>
                <a:schemeClr val="tx1"/>
              </a:solidFill>
              <a:cs typeface="B Nazanin" panose="00000400000000000000" pitchFamily="2" charset="-78"/>
            </a:endParaRPr>
          </a:p>
        </p:txBody>
      </p:sp>
    </p:spTree>
  </p:cSld>
  <p:clrMapOvr>
    <a:masterClrMapping/>
  </p:clrMapOvr>
  <p:transition spd="slow">
    <p:randomBar dir="vert"/>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5736" y="33327"/>
            <a:ext cx="4559261" cy="1508105"/>
          </a:xfrm>
        </p:spPr>
        <p:txBody>
          <a:bodyPr wrap="none">
            <a:spAutoFit/>
          </a:bodyPr>
          <a:lstStyle/>
          <a:p>
            <a:pPr algn="ctr" fontAlgn="base">
              <a:lnSpc>
                <a:spcPct val="150000"/>
              </a:lnSpc>
              <a:spcAft>
                <a:spcPct val="0"/>
              </a:spcAft>
              <a:buFont typeface="Arial" charset="0"/>
            </a:pPr>
            <a:r>
              <a:rPr lang="fa-IR" sz="3200" b="1" dirty="0">
                <a:solidFill>
                  <a:schemeClr val="accent1">
                    <a:lumMod val="20000"/>
                    <a:lumOff val="80000"/>
                  </a:schemeClr>
                </a:solidFill>
                <a:effectLst>
                  <a:outerShdw blurRad="38100" dist="38100" dir="2700000" algn="tl">
                    <a:srgbClr val="000000">
                      <a:alpha val="43137"/>
                    </a:srgbClr>
                  </a:outerShdw>
                </a:effectLst>
                <a:latin typeface="Arial" charset="0"/>
                <a:ea typeface="+mn-ea"/>
                <a:cs typeface="B Nazanin" panose="00000400000000000000" pitchFamily="2" charset="-78"/>
              </a:rPr>
              <a:t>بر اساس استاندارد 87 </a:t>
            </a:r>
            <a:r>
              <a:rPr lang="fa-IR" sz="3200" b="1" dirty="0" smtClean="0">
                <a:solidFill>
                  <a:schemeClr val="accent1">
                    <a:lumMod val="20000"/>
                    <a:lumOff val="80000"/>
                  </a:schemeClr>
                </a:solidFill>
                <a:effectLst>
                  <a:outerShdw blurRad="38100" dist="38100" dir="2700000" algn="tl">
                    <a:srgbClr val="000000">
                      <a:alpha val="43137"/>
                    </a:srgbClr>
                  </a:outerShdw>
                </a:effectLst>
                <a:latin typeface="Arial" charset="0"/>
                <a:ea typeface="+mn-ea"/>
                <a:cs typeface="B Nazanin" panose="00000400000000000000" pitchFamily="2" charset="-78"/>
              </a:rPr>
              <a:t>هیات</a:t>
            </a:r>
            <a:br>
              <a:rPr lang="fa-IR" sz="3200" b="1" dirty="0" smtClean="0">
                <a:solidFill>
                  <a:schemeClr val="accent1">
                    <a:lumMod val="20000"/>
                    <a:lumOff val="80000"/>
                  </a:schemeClr>
                </a:solidFill>
                <a:effectLst>
                  <a:outerShdw blurRad="38100" dist="38100" dir="2700000" algn="tl">
                    <a:srgbClr val="000000">
                      <a:alpha val="43137"/>
                    </a:srgbClr>
                  </a:outerShdw>
                </a:effectLst>
                <a:latin typeface="Arial" charset="0"/>
                <a:ea typeface="+mn-ea"/>
                <a:cs typeface="B Nazanin" panose="00000400000000000000" pitchFamily="2" charset="-78"/>
              </a:rPr>
            </a:br>
            <a:r>
              <a:rPr lang="fa-IR" sz="3200" b="1" dirty="0" smtClean="0">
                <a:solidFill>
                  <a:schemeClr val="accent1">
                    <a:lumMod val="20000"/>
                    <a:lumOff val="80000"/>
                  </a:schemeClr>
                </a:solidFill>
                <a:effectLst>
                  <a:outerShdw blurRad="38100" dist="38100" dir="2700000" algn="tl">
                    <a:srgbClr val="000000">
                      <a:alpha val="43137"/>
                    </a:srgbClr>
                  </a:outerShdw>
                </a:effectLst>
                <a:latin typeface="Arial" charset="0"/>
                <a:ea typeface="+mn-ea"/>
                <a:cs typeface="B Nazanin" panose="00000400000000000000" pitchFamily="2" charset="-78"/>
              </a:rPr>
              <a:t> </a:t>
            </a:r>
            <a:r>
              <a:rPr lang="fa-IR" sz="3200" b="1" dirty="0">
                <a:solidFill>
                  <a:schemeClr val="accent1">
                    <a:lumMod val="20000"/>
                    <a:lumOff val="80000"/>
                  </a:schemeClr>
                </a:solidFill>
                <a:effectLst>
                  <a:outerShdw blurRad="38100" dist="38100" dir="2700000" algn="tl">
                    <a:srgbClr val="000000">
                      <a:alpha val="43137"/>
                    </a:srgbClr>
                  </a:outerShdw>
                </a:effectLst>
                <a:latin typeface="Arial" charset="0"/>
                <a:ea typeface="+mn-ea"/>
                <a:cs typeface="B Nazanin" panose="00000400000000000000" pitchFamily="2" charset="-78"/>
              </a:rPr>
              <a:t>استانداردهای حسابداری مالی </a:t>
            </a:r>
            <a:r>
              <a:rPr lang="fa-IR" sz="3200" b="1" dirty="0" smtClean="0">
                <a:solidFill>
                  <a:schemeClr val="accent1">
                    <a:lumMod val="20000"/>
                    <a:lumOff val="80000"/>
                  </a:schemeClr>
                </a:solidFill>
                <a:effectLst>
                  <a:outerShdw blurRad="38100" dist="38100" dir="2700000" algn="tl">
                    <a:srgbClr val="000000">
                      <a:alpha val="43137"/>
                    </a:srgbClr>
                  </a:outerShdw>
                </a:effectLst>
                <a:latin typeface="Arial" charset="0"/>
                <a:ea typeface="+mn-ea"/>
                <a:cs typeface="B Nazanin" panose="00000400000000000000" pitchFamily="2" charset="-78"/>
              </a:rPr>
              <a:t>:</a:t>
            </a:r>
            <a:endParaRPr lang="fa-IR" sz="3200" b="1" dirty="0">
              <a:solidFill>
                <a:schemeClr val="accent1">
                  <a:lumMod val="20000"/>
                  <a:lumOff val="80000"/>
                </a:schemeClr>
              </a:solidFill>
              <a:effectLst>
                <a:outerShdw blurRad="38100" dist="38100" dir="2700000" algn="tl">
                  <a:srgbClr val="000000">
                    <a:alpha val="43137"/>
                  </a:srgbClr>
                </a:outerShdw>
              </a:effectLst>
              <a:latin typeface="Arial" charset="0"/>
              <a:ea typeface="+mn-ea"/>
              <a:cs typeface="B Nazanin" panose="00000400000000000000" pitchFamily="2" charset="-78"/>
            </a:endParaRPr>
          </a:p>
        </p:txBody>
      </p:sp>
      <p:sp>
        <p:nvSpPr>
          <p:cNvPr id="3" name="Content Placeholder 2"/>
          <p:cNvSpPr>
            <a:spLocks noGrp="1"/>
          </p:cNvSpPr>
          <p:nvPr>
            <p:ph idx="1"/>
          </p:nvPr>
        </p:nvSpPr>
        <p:spPr>
          <a:xfrm>
            <a:off x="467544" y="2052925"/>
            <a:ext cx="7848872" cy="4195481"/>
          </a:xfrm>
        </p:spPr>
        <p:txBody>
          <a:bodyPr vert="horz" lIns="91440" tIns="45720" rIns="91440" bIns="45720" rtlCol="0" anchor="t">
            <a:normAutofit fontScale="92500"/>
          </a:bodyPr>
          <a:lstStyle/>
          <a:p>
            <a:pPr marL="0" indent="0" algn="just">
              <a:lnSpc>
                <a:spcPct val="150000"/>
              </a:lnSpc>
              <a:buFont typeface="Arial" charset="0"/>
              <a:buNone/>
            </a:pPr>
            <a:r>
              <a:rPr lang="fa-IR" sz="2400" cap="all" dirty="0">
                <a:cs typeface="B Nazanin" panose="00000400000000000000" pitchFamily="2" charset="-78"/>
              </a:rPr>
              <a:t>نحوه محاسبه هزینه بدهی بازنشستگی بر مبنای حقوق و مزایای کارکنان در هنگام بازنشستگی در نظر گرفته می شود و این مساله باعث می شود تا اطلاعات مفیدی برای پیش بینی جریان های نقدی آتی برای سرمایه گذاران بوجود آید و در نتیجه ارزش پیش بینی برآوردی مالی می گردد. ولی از لحاظ ارزش بازخورد و ارزیابی وظیفه مدیریت پیش بینی حقوق کارکنان در آینده سودمند نمی باشد  و مدیریت نمی تواند پاسخگوی هزینه های برآوردی باشد که بر پایه ی بهای آتی قرار دارد هزینه هایی که مدیریت تعیین کننده ی آن نیست و نمی تواند در حال حاضر منافعی از آن بهره مند گردد چرا که به وظایف مدیریت در حال حاضر شرکت اشاره دارد .</a:t>
            </a:r>
          </a:p>
          <a:p>
            <a:pPr marL="0" indent="0" algn="just">
              <a:lnSpc>
                <a:spcPct val="150000"/>
              </a:lnSpc>
              <a:buFont typeface="Arial" charset="0"/>
              <a:buNone/>
            </a:pPr>
            <a:endParaRPr lang="fa-IR" sz="2400" cap="all" dirty="0">
              <a:cs typeface="B Nazanin" panose="00000400000000000000" pitchFamily="2" charset="-78"/>
            </a:endParaRPr>
          </a:p>
        </p:txBody>
      </p:sp>
    </p:spTree>
    <p:extLst>
      <p:ext uri="{BB962C8B-B14F-4D97-AF65-F5344CB8AC3E}">
        <p14:creationId xmlns:p14="http://schemas.microsoft.com/office/powerpoint/2010/main" val="1501202308"/>
      </p:ext>
    </p:extLst>
  </p:cSld>
  <p:clrMapOvr>
    <a:masterClrMapping/>
  </p:clrMapOvr>
  <p:transition spd="slow">
    <p:wheel/>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ubtitle 2"/>
          <p:cNvSpPr>
            <a:spLocks noGrp="1"/>
          </p:cNvSpPr>
          <p:nvPr>
            <p:ph type="subTitle" idx="1"/>
          </p:nvPr>
        </p:nvSpPr>
        <p:spPr>
          <a:xfrm>
            <a:off x="395536" y="1844824"/>
            <a:ext cx="8135937" cy="3600251"/>
          </a:xfrm>
        </p:spPr>
        <p:txBody>
          <a:bodyPr vert="horz" lIns="91440" tIns="45720" rIns="91440" bIns="45720" rtlCol="0" anchor="t">
            <a:normAutofit/>
          </a:bodyPr>
          <a:lstStyle/>
          <a:p>
            <a:pPr algn="just">
              <a:lnSpc>
                <a:spcPct val="150000"/>
              </a:lnSpc>
              <a:buFont typeface="Arial" charset="0"/>
            </a:pPr>
            <a:r>
              <a:rPr lang="fa-IR" sz="2400" dirty="0">
                <a:solidFill>
                  <a:schemeClr val="tx1"/>
                </a:solidFill>
                <a:cs typeface="B Nazanin" panose="00000400000000000000" pitchFamily="2" charset="-78"/>
              </a:rPr>
              <a:t>که در مرحله سوم قرار دارد محدودیتی برای دو جنبه دیگر مربوط بودن است.</a:t>
            </a:r>
          </a:p>
          <a:p>
            <a:pPr algn="just">
              <a:lnSpc>
                <a:spcPct val="150000"/>
              </a:lnSpc>
              <a:buFont typeface="Arial" charset="0"/>
            </a:pPr>
            <a:r>
              <a:rPr lang="fa-IR" sz="2400" dirty="0">
                <a:solidFill>
                  <a:schemeClr val="tx1"/>
                </a:solidFill>
                <a:cs typeface="B Nazanin" panose="00000400000000000000" pitchFamily="2" charset="-78"/>
              </a:rPr>
              <a:t>بدین معنا که اطلاعات باید قبل از آنکه تاثیر خود را بر تصمیمات را از دست بدهد در دسترس استفاده کنندگان قرار گیرد که همین یک تضاد بین به موقع بودن و دو جنبه دیگر ایجاد میکند چرا که اگر محدودیت زمانی نبود قطعا اطلاعات کامل تری میشود در اختیار استفاده کنندگان قرار داد.</a:t>
            </a:r>
          </a:p>
          <a:p>
            <a:pPr algn="just">
              <a:lnSpc>
                <a:spcPct val="150000"/>
              </a:lnSpc>
              <a:buFont typeface="Arial" charset="0"/>
            </a:pPr>
            <a:endParaRPr lang="fa-IR" sz="2400" dirty="0">
              <a:solidFill>
                <a:schemeClr val="tx1"/>
              </a:solidFill>
              <a:cs typeface="B Nazanin" panose="00000400000000000000" pitchFamily="2" charset="-78"/>
            </a:endParaRPr>
          </a:p>
          <a:p>
            <a:pPr algn="just">
              <a:lnSpc>
                <a:spcPct val="150000"/>
              </a:lnSpc>
              <a:buFont typeface="Arial" charset="0"/>
            </a:pPr>
            <a:endParaRPr lang="fa-IR" sz="2400" dirty="0">
              <a:solidFill>
                <a:schemeClr val="tx1"/>
              </a:solidFill>
              <a:cs typeface="B Nazanin" panose="00000400000000000000" pitchFamily="2" charset="-78"/>
            </a:endParaRPr>
          </a:p>
        </p:txBody>
      </p:sp>
      <p:sp>
        <p:nvSpPr>
          <p:cNvPr id="2" name="Rectangle 1"/>
          <p:cNvSpPr/>
          <p:nvPr/>
        </p:nvSpPr>
        <p:spPr>
          <a:xfrm>
            <a:off x="5193534" y="620688"/>
            <a:ext cx="2364750" cy="769441"/>
          </a:xfrm>
          <a:prstGeom prst="rect">
            <a:avLst/>
          </a:prstGeom>
        </p:spPr>
        <p:txBody>
          <a:bodyPr wrap="none">
            <a:spAutoFit/>
          </a:bodyPr>
          <a:lstStyle/>
          <a:p>
            <a:pPr algn="r" rtl="1">
              <a:lnSpc>
                <a:spcPct val="150000"/>
              </a:lnSpc>
              <a:buFont typeface="Arial" charset="0"/>
              <a:buNone/>
            </a:pPr>
            <a:r>
              <a:rPr lang="fa-IR" sz="3200" b="1" dirty="0">
                <a:solidFill>
                  <a:schemeClr val="accent1">
                    <a:lumMod val="20000"/>
                    <a:lumOff val="80000"/>
                  </a:schemeClr>
                </a:solidFill>
                <a:effectLst>
                  <a:outerShdw blurRad="38100" dist="38100" dir="2700000" algn="tl">
                    <a:srgbClr val="000000">
                      <a:alpha val="43137"/>
                    </a:srgbClr>
                  </a:outerShdw>
                </a:effectLst>
                <a:cs typeface="B Nazanin" panose="00000400000000000000" pitchFamily="2" charset="-78"/>
              </a:rPr>
              <a:t> به موقع بودن :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4696" y="4293096"/>
            <a:ext cx="2135055" cy="193112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51368" y="452718"/>
            <a:ext cx="1888722" cy="1569660"/>
          </a:xfrm>
        </p:spPr>
        <p:txBody>
          <a:bodyPr wrap="none">
            <a:spAutoFit/>
          </a:bodyPr>
          <a:lstStyle/>
          <a:p>
            <a:pPr algn="r" fontAlgn="base">
              <a:lnSpc>
                <a:spcPct val="150000"/>
              </a:lnSpc>
              <a:spcAft>
                <a:spcPct val="0"/>
              </a:spcAft>
              <a:buFont typeface="Arial" charset="0"/>
            </a:pPr>
            <a:r>
              <a:rPr lang="fa-IR" sz="3200" b="1" dirty="0">
                <a:solidFill>
                  <a:schemeClr val="accent1">
                    <a:lumMod val="20000"/>
                    <a:lumOff val="80000"/>
                  </a:schemeClr>
                </a:solidFill>
                <a:effectLst>
                  <a:outerShdw blurRad="38100" dist="38100" dir="2700000" algn="tl">
                    <a:srgbClr val="000000">
                      <a:alpha val="43137"/>
                    </a:srgbClr>
                  </a:outerShdw>
                </a:effectLst>
                <a:latin typeface="Arial" charset="0"/>
                <a:ea typeface="+mn-ea"/>
                <a:cs typeface="B Nazanin" panose="00000400000000000000" pitchFamily="2" charset="-78"/>
              </a:rPr>
              <a:t>قابلیت اتکا :</a:t>
            </a:r>
            <a:br>
              <a:rPr lang="fa-IR" sz="3200" b="1" dirty="0">
                <a:solidFill>
                  <a:schemeClr val="accent1">
                    <a:lumMod val="20000"/>
                    <a:lumOff val="80000"/>
                  </a:schemeClr>
                </a:solidFill>
                <a:effectLst>
                  <a:outerShdw blurRad="38100" dist="38100" dir="2700000" algn="tl">
                    <a:srgbClr val="000000">
                      <a:alpha val="43137"/>
                    </a:srgbClr>
                  </a:outerShdw>
                </a:effectLst>
                <a:latin typeface="Arial" charset="0"/>
                <a:ea typeface="+mn-ea"/>
                <a:cs typeface="B Nazanin" panose="00000400000000000000" pitchFamily="2" charset="-78"/>
              </a:rPr>
            </a:br>
            <a:endParaRPr lang="fa-IR" sz="3200" b="1" dirty="0">
              <a:solidFill>
                <a:schemeClr val="accent1">
                  <a:lumMod val="20000"/>
                  <a:lumOff val="80000"/>
                </a:schemeClr>
              </a:solidFill>
              <a:effectLst>
                <a:outerShdw blurRad="38100" dist="38100" dir="2700000" algn="tl">
                  <a:srgbClr val="000000">
                    <a:alpha val="43137"/>
                  </a:srgbClr>
                </a:outerShdw>
              </a:effectLst>
              <a:latin typeface="Arial" charset="0"/>
              <a:ea typeface="+mn-ea"/>
              <a:cs typeface="B Nazanin" panose="00000400000000000000" pitchFamily="2" charset="-78"/>
            </a:endParaRPr>
          </a:p>
        </p:txBody>
      </p:sp>
      <p:sp>
        <p:nvSpPr>
          <p:cNvPr id="3" name="Content Placeholder 2"/>
          <p:cNvSpPr>
            <a:spLocks noGrp="1"/>
          </p:cNvSpPr>
          <p:nvPr>
            <p:ph idx="1"/>
          </p:nvPr>
        </p:nvSpPr>
        <p:spPr>
          <a:xfrm>
            <a:off x="323528" y="1628800"/>
            <a:ext cx="8208796" cy="4608512"/>
          </a:xfrm>
        </p:spPr>
        <p:txBody>
          <a:bodyPr vert="horz" lIns="91440" tIns="45720" rIns="91440" bIns="45720" rtlCol="0" anchor="t">
            <a:noAutofit/>
          </a:bodyPr>
          <a:lstStyle/>
          <a:p>
            <a:pPr marL="0" indent="0" algn="just">
              <a:buFont typeface="Arial" charset="0"/>
              <a:buNone/>
            </a:pPr>
            <a:r>
              <a:rPr lang="fa-IR" sz="2400" cap="all" dirty="0">
                <a:cs typeface="B Nazanin" panose="00000400000000000000" pitchFamily="2" charset="-78"/>
              </a:rPr>
              <a:t>برای اینکه اطلاعات مفید باشد باید قابل اتکا باشد اطلاعاتی قابل اتکا است که بدون اشتباه و خطا تمایلات جانب دارانه باشد.</a:t>
            </a:r>
          </a:p>
          <a:p>
            <a:pPr marL="0" indent="0" algn="just">
              <a:buFont typeface="Arial" charset="0"/>
              <a:buNone/>
            </a:pPr>
            <a:r>
              <a:rPr lang="fa-IR" sz="2400" cap="all" dirty="0">
                <a:cs typeface="B Nazanin" panose="00000400000000000000" pitchFamily="2" charset="-78"/>
              </a:rPr>
              <a:t>صادقانه معرف چیزی باشد که مدعی بیان میکند یا چیزی که قابل انتظار بیان میشود. </a:t>
            </a:r>
          </a:p>
          <a:p>
            <a:pPr marL="0" indent="0" algn="just">
              <a:buFont typeface="Arial" charset="0"/>
              <a:buNone/>
            </a:pPr>
            <a:r>
              <a:rPr lang="fa-IR" sz="2400" cap="all" dirty="0">
                <a:cs typeface="B Nazanin" panose="00000400000000000000" pitchFamily="2" charset="-78"/>
              </a:rPr>
              <a:t>قابلیت اتکا 3 جزء دارد :</a:t>
            </a:r>
          </a:p>
          <a:p>
            <a:pPr marL="0" indent="0" algn="just">
              <a:lnSpc>
                <a:spcPct val="150000"/>
              </a:lnSpc>
              <a:buFont typeface="Arial" charset="0"/>
              <a:buNone/>
            </a:pPr>
            <a:endParaRPr lang="fa-IR" sz="2400" cap="all" dirty="0">
              <a:cs typeface="B Nazanin" panose="00000400000000000000" pitchFamily="2" charset="-78"/>
            </a:endParaRPr>
          </a:p>
        </p:txBody>
      </p:sp>
      <p:sp>
        <p:nvSpPr>
          <p:cNvPr id="4" name="Cloud Callout 3"/>
          <p:cNvSpPr/>
          <p:nvPr/>
        </p:nvSpPr>
        <p:spPr>
          <a:xfrm>
            <a:off x="1411153" y="3121733"/>
            <a:ext cx="5184576" cy="2016224"/>
          </a:xfrm>
          <a:prstGeom prst="cloudCallou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457200" indent="-457200" algn="r" rtl="1">
              <a:buFont typeface="Arial" charset="0"/>
              <a:buAutoNum type="arabicParenR"/>
            </a:pPr>
            <a:r>
              <a:rPr lang="fa-IR" sz="2400" b="1" cap="all" dirty="0">
                <a:cs typeface="B Nazanin" panose="00000400000000000000" pitchFamily="2" charset="-78"/>
              </a:rPr>
              <a:t>تاثیر پذیری </a:t>
            </a:r>
          </a:p>
          <a:p>
            <a:pPr marL="457200" indent="-457200" algn="r" rtl="1">
              <a:buFont typeface="Arial" charset="0"/>
              <a:buAutoNum type="arabicParenR"/>
            </a:pPr>
            <a:r>
              <a:rPr lang="fa-IR" sz="2400" b="1" cap="all" dirty="0">
                <a:cs typeface="B Nazanin" panose="00000400000000000000" pitchFamily="2" charset="-78"/>
              </a:rPr>
              <a:t> صداقت در ارائه                      </a:t>
            </a:r>
          </a:p>
          <a:p>
            <a:pPr marL="457200" indent="-457200" algn="r" rtl="1">
              <a:buFont typeface="Arial" charset="0"/>
              <a:buAutoNum type="arabicParenR"/>
            </a:pPr>
            <a:r>
              <a:rPr lang="fa-IR" sz="2400" b="1" cap="all" dirty="0">
                <a:cs typeface="B Nazanin" panose="00000400000000000000" pitchFamily="2" charset="-78"/>
              </a:rPr>
              <a:t> بی طرفی</a:t>
            </a:r>
            <a:endParaRPr lang="en-US" sz="2400" b="1" cap="all" dirty="0">
              <a:cs typeface="B Nazanin" panose="00000400000000000000" pitchFamily="2" charset="-78"/>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4888251"/>
            <a:ext cx="1859107" cy="1742639"/>
          </a:xfrm>
          <a:prstGeom prst="ellipse">
            <a:avLst/>
          </a:prstGeom>
          <a:ln w="190500" cap="rnd">
            <a:solidFill>
              <a:srgbClr val="C8C6BD"/>
            </a:solidFill>
            <a:prstDash val="solid"/>
          </a:ln>
          <a:effectLst>
            <a:outerShdw blurRad="127000" algn="bl" rotWithShape="0">
              <a:srgbClr val="000000"/>
            </a:outerShdw>
            <a:reflection blurRad="6350" stA="50000" endA="300" endPos="90000" dir="5400000" sy="-100000" algn="bl" rotWithShape="0"/>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1817095056"/>
      </p:ext>
    </p:extLst>
  </p:cSld>
  <p:clrMapOvr>
    <a:masterClrMapping/>
  </p:clrMapOvr>
  <p:transition spd="slow">
    <p:wheel/>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ubtitle 2"/>
          <p:cNvSpPr>
            <a:spLocks noGrp="1"/>
          </p:cNvSpPr>
          <p:nvPr>
            <p:ph type="subTitle" idx="1"/>
          </p:nvPr>
        </p:nvSpPr>
        <p:spPr>
          <a:xfrm>
            <a:off x="2339752" y="2132855"/>
            <a:ext cx="6193061" cy="4175869"/>
          </a:xfrm>
        </p:spPr>
        <p:txBody>
          <a:bodyPr vert="horz" lIns="91440" tIns="45720" rIns="91440" bIns="45720" rtlCol="0" anchor="t">
            <a:normAutofit/>
          </a:bodyPr>
          <a:lstStyle/>
          <a:p>
            <a:pPr algn="just">
              <a:lnSpc>
                <a:spcPct val="150000"/>
              </a:lnSpc>
              <a:buFont typeface="Arial" charset="0"/>
            </a:pPr>
            <a:r>
              <a:rPr lang="fa-IR" sz="2400" dirty="0">
                <a:solidFill>
                  <a:schemeClr val="tx1"/>
                </a:solidFill>
                <a:cs typeface="B Nazanin" panose="00000400000000000000" pitchFamily="2" charset="-78"/>
              </a:rPr>
              <a:t>در </a:t>
            </a:r>
            <a:r>
              <a:rPr lang="en-US" sz="2400" dirty="0">
                <a:solidFill>
                  <a:schemeClr val="tx1"/>
                </a:solidFill>
                <a:cs typeface="B Nazanin" panose="00000400000000000000" pitchFamily="2" charset="-78"/>
              </a:rPr>
              <a:t>SFAC2</a:t>
            </a:r>
            <a:r>
              <a:rPr lang="fa-IR" sz="2400" dirty="0">
                <a:solidFill>
                  <a:schemeClr val="tx1"/>
                </a:solidFill>
                <a:cs typeface="B Nazanin" panose="00000400000000000000" pitchFamily="2" charset="-78"/>
              </a:rPr>
              <a:t>  به میزان توافق جمعی بین اندازه گیران اشاره دارد و از این رو با تئوری اندازه گیری در ارتباط است . </a:t>
            </a:r>
            <a:r>
              <a:rPr lang="fa-IR" sz="2400" dirty="0">
                <a:solidFill>
                  <a:schemeClr val="tx1"/>
                </a:solidFill>
                <a:cs typeface="B Nazanin" panose="00000400000000000000" pitchFamily="2" charset="-78"/>
              </a:rPr>
              <a:t>برخلاف جنبه های مختلف مربوط بودن  ̨ تایید پذیری از ویژگی کمیت پذیری برخوردار است  ̨ هر چند اندازه گیری آن دشوار </a:t>
            </a:r>
            <a:r>
              <a:rPr lang="fa-IR" sz="2400" dirty="0" smtClean="0">
                <a:solidFill>
                  <a:schemeClr val="tx1"/>
                </a:solidFill>
                <a:cs typeface="B Nazanin" panose="00000400000000000000" pitchFamily="2" charset="-78"/>
              </a:rPr>
              <a:t>است.</a:t>
            </a:r>
            <a:endParaRPr lang="fa-IR" sz="2400" dirty="0">
              <a:solidFill>
                <a:schemeClr val="tx1"/>
              </a:solidFill>
              <a:cs typeface="B Nazanin" panose="00000400000000000000" pitchFamily="2" charset="-78"/>
            </a:endParaRPr>
          </a:p>
          <a:p>
            <a:pPr algn="just">
              <a:lnSpc>
                <a:spcPct val="150000"/>
              </a:lnSpc>
              <a:buFont typeface="Arial" charset="0"/>
            </a:pPr>
            <a:endParaRPr lang="fa-IR" sz="2400" dirty="0">
              <a:solidFill>
                <a:schemeClr val="tx1"/>
              </a:solidFill>
              <a:cs typeface="B Nazanin" panose="00000400000000000000" pitchFamily="2" charset="-78"/>
            </a:endParaRPr>
          </a:p>
          <a:p>
            <a:pPr algn="just">
              <a:lnSpc>
                <a:spcPct val="150000"/>
              </a:lnSpc>
              <a:buFont typeface="Arial" charset="0"/>
            </a:pPr>
            <a:r>
              <a:rPr lang="fa-IR" sz="2400" dirty="0">
                <a:solidFill>
                  <a:schemeClr val="tx1"/>
                </a:solidFill>
                <a:cs typeface="B Nazanin" panose="00000400000000000000" pitchFamily="2" charset="-78"/>
              </a:rPr>
              <a:t> </a:t>
            </a:r>
          </a:p>
          <a:p>
            <a:pPr algn="just">
              <a:lnSpc>
                <a:spcPct val="150000"/>
              </a:lnSpc>
              <a:buFont typeface="Arial" charset="0"/>
            </a:pPr>
            <a:endParaRPr lang="en-US" sz="2400" dirty="0">
              <a:solidFill>
                <a:schemeClr val="tx1"/>
              </a:solidFill>
              <a:cs typeface="B Nazanin" panose="00000400000000000000" pitchFamily="2" charset="-78"/>
            </a:endParaRPr>
          </a:p>
        </p:txBody>
      </p:sp>
      <p:sp>
        <p:nvSpPr>
          <p:cNvPr id="2" name="Rectangle 1"/>
          <p:cNvSpPr/>
          <p:nvPr/>
        </p:nvSpPr>
        <p:spPr>
          <a:xfrm>
            <a:off x="5419177" y="836712"/>
            <a:ext cx="2095445" cy="769441"/>
          </a:xfrm>
          <a:prstGeom prst="rect">
            <a:avLst/>
          </a:prstGeom>
        </p:spPr>
        <p:txBody>
          <a:bodyPr wrap="none">
            <a:spAutoFit/>
          </a:bodyPr>
          <a:lstStyle/>
          <a:p>
            <a:pPr algn="r" rtl="1">
              <a:lnSpc>
                <a:spcPct val="150000"/>
              </a:lnSpc>
              <a:buFont typeface="Arial" charset="0"/>
              <a:buNone/>
            </a:pPr>
            <a:r>
              <a:rPr lang="fa-IR" sz="3200" b="1" dirty="0">
                <a:solidFill>
                  <a:schemeClr val="accent1">
                    <a:lumMod val="20000"/>
                    <a:lumOff val="80000"/>
                  </a:schemeClr>
                </a:solidFill>
                <a:effectLst>
                  <a:outerShdw blurRad="38100" dist="38100" dir="2700000" algn="tl">
                    <a:srgbClr val="000000">
                      <a:alpha val="43137"/>
                    </a:srgbClr>
                  </a:outerShdw>
                </a:effectLst>
                <a:cs typeface="B Nazanin" panose="00000400000000000000" pitchFamily="2" charset="-78"/>
              </a:rPr>
              <a:t>تاثیر پذیری : </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flipH="1">
            <a:off x="323527" y="0"/>
            <a:ext cx="5683945" cy="666936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58320" y="452718"/>
            <a:ext cx="2481770" cy="830997"/>
          </a:xfrm>
        </p:spPr>
        <p:txBody>
          <a:bodyPr wrap="none">
            <a:spAutoFit/>
          </a:bodyPr>
          <a:lstStyle/>
          <a:p>
            <a:pPr algn="r" fontAlgn="base">
              <a:lnSpc>
                <a:spcPct val="150000"/>
              </a:lnSpc>
              <a:spcAft>
                <a:spcPct val="0"/>
              </a:spcAft>
              <a:buFont typeface="Arial" charset="0"/>
            </a:pPr>
            <a:r>
              <a:rPr lang="fa-IR" sz="3200" b="1" dirty="0">
                <a:solidFill>
                  <a:schemeClr val="accent1">
                    <a:lumMod val="20000"/>
                    <a:lumOff val="80000"/>
                  </a:schemeClr>
                </a:solidFill>
                <a:effectLst>
                  <a:outerShdw blurRad="38100" dist="38100" dir="2700000" algn="tl">
                    <a:srgbClr val="000000">
                      <a:alpha val="43137"/>
                    </a:srgbClr>
                  </a:outerShdw>
                </a:effectLst>
                <a:latin typeface="Arial" charset="0"/>
                <a:ea typeface="+mn-ea"/>
                <a:cs typeface="B Nazanin" panose="00000400000000000000" pitchFamily="2" charset="-78"/>
              </a:rPr>
              <a:t>صداقت در ارائه :</a:t>
            </a:r>
          </a:p>
        </p:txBody>
      </p:sp>
      <p:sp>
        <p:nvSpPr>
          <p:cNvPr id="3" name="Content Placeholder 2"/>
          <p:cNvSpPr>
            <a:spLocks noGrp="1"/>
          </p:cNvSpPr>
          <p:nvPr>
            <p:ph idx="1"/>
          </p:nvPr>
        </p:nvSpPr>
        <p:spPr>
          <a:xfrm>
            <a:off x="395536" y="2052925"/>
            <a:ext cx="8136904" cy="4195481"/>
          </a:xfrm>
        </p:spPr>
        <p:txBody>
          <a:bodyPr vert="horz" lIns="91440" tIns="45720" rIns="91440" bIns="45720" rtlCol="0" anchor="t">
            <a:normAutofit/>
          </a:bodyPr>
          <a:lstStyle/>
          <a:p>
            <a:pPr marL="0" indent="0" algn="just">
              <a:lnSpc>
                <a:spcPct val="150000"/>
              </a:lnSpc>
              <a:buFont typeface="Arial" charset="0"/>
              <a:buNone/>
            </a:pPr>
            <a:r>
              <a:rPr lang="fa-IR" sz="2400" cap="all" dirty="0">
                <a:cs typeface="B Nazanin" panose="00000400000000000000" pitchFamily="2" charset="-78"/>
              </a:rPr>
              <a:t>باتئوری اندازه گیری در ارتباط است و بدین معناست که اندازه گیری باید با پدیده ای که اندازه گیری میشود̨  مرتبط باشد . در حسابداری اگر بتوان ارزشیابی دارایی ثابت را از طریق استهلاک خط مستقیم طی 20 سال بدون ارزش اسقاط انجام داد درجه تایید پذیری بالا خواهد بود  اما اگر بهای مستهلک نشده دارایی نشان دهنده بخشی از بهای تاریخی باشد که هنوز مطلوبیت اقتصادی دارد و غالبا نتیجه صادقانه نخواهد بود .  اما اگر استهلاک به طور مستقل  برای دارایی محاسبه گردد رقم حاصله میتواند ارائه  صادقانه  باشد. </a:t>
            </a:r>
          </a:p>
          <a:p>
            <a:pPr marL="0" indent="0" algn="just">
              <a:lnSpc>
                <a:spcPct val="150000"/>
              </a:lnSpc>
              <a:buFont typeface="Arial" charset="0"/>
              <a:buNone/>
            </a:pPr>
            <a:endParaRPr lang="fa-IR" sz="2400" cap="all" dirty="0">
              <a:cs typeface="B Nazanin" panose="00000400000000000000" pitchFamily="2" charset="-78"/>
            </a:endParaRPr>
          </a:p>
        </p:txBody>
      </p:sp>
    </p:spTree>
    <p:extLst>
      <p:ext uri="{BB962C8B-B14F-4D97-AF65-F5344CB8AC3E}">
        <p14:creationId xmlns:p14="http://schemas.microsoft.com/office/powerpoint/2010/main" val="73373779"/>
      </p:ext>
    </p:extLst>
  </p:cSld>
  <p:clrMapOvr>
    <a:masterClrMapping/>
  </p:clrMapOvr>
  <p:transition spd="slow">
    <p:wheel/>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43792" y="452718"/>
            <a:ext cx="1696298" cy="830997"/>
          </a:xfrm>
        </p:spPr>
        <p:txBody>
          <a:bodyPr wrap="none">
            <a:spAutoFit/>
          </a:bodyPr>
          <a:lstStyle/>
          <a:p>
            <a:pPr algn="r" fontAlgn="base">
              <a:lnSpc>
                <a:spcPct val="150000"/>
              </a:lnSpc>
              <a:spcAft>
                <a:spcPct val="0"/>
              </a:spcAft>
              <a:buFont typeface="Arial" charset="0"/>
            </a:pPr>
            <a:r>
              <a:rPr lang="fa-IR" sz="3200" b="1" dirty="0">
                <a:solidFill>
                  <a:schemeClr val="accent1">
                    <a:lumMod val="20000"/>
                    <a:lumOff val="80000"/>
                  </a:schemeClr>
                </a:solidFill>
                <a:effectLst>
                  <a:outerShdw blurRad="38100" dist="38100" dir="2700000" algn="tl">
                    <a:srgbClr val="000000">
                      <a:alpha val="43137"/>
                    </a:srgbClr>
                  </a:outerShdw>
                </a:effectLst>
                <a:latin typeface="Arial" charset="0"/>
                <a:ea typeface="+mn-ea"/>
                <a:cs typeface="B Nazanin" panose="00000400000000000000" pitchFamily="2" charset="-78"/>
              </a:rPr>
              <a:t>بی طرفی  :</a:t>
            </a:r>
          </a:p>
        </p:txBody>
      </p:sp>
      <p:sp>
        <p:nvSpPr>
          <p:cNvPr id="3" name="Content Placeholder 2"/>
          <p:cNvSpPr>
            <a:spLocks noGrp="1"/>
          </p:cNvSpPr>
          <p:nvPr>
            <p:ph idx="1"/>
          </p:nvPr>
        </p:nvSpPr>
        <p:spPr>
          <a:xfrm>
            <a:off x="395536" y="2052925"/>
            <a:ext cx="8208912" cy="4195481"/>
          </a:xfrm>
        </p:spPr>
        <p:txBody>
          <a:bodyPr vert="horz" lIns="91440" tIns="45720" rIns="91440" bIns="45720" rtlCol="0" anchor="t">
            <a:normAutofit/>
          </a:bodyPr>
          <a:lstStyle/>
          <a:p>
            <a:pPr marL="0" indent="0" algn="just">
              <a:lnSpc>
                <a:spcPct val="150000"/>
              </a:lnSpc>
              <a:buFont typeface="Arial" charset="0"/>
              <a:buNone/>
            </a:pPr>
            <a:r>
              <a:rPr lang="fa-IR" sz="2400" cap="all" dirty="0">
                <a:cs typeface="B Nazanin" panose="00000400000000000000" pitchFamily="2" charset="-78"/>
              </a:rPr>
              <a:t>اشاره دارد که فرآیند سیاست گذاری  باید در وهله  اول مربوط بودن و قابلیت اتکا را در نظر گیرد. در حقیقت به این مفهوم است که صورت های مالی باید  هرچیز را آن طور که هست نشان دهند و نه به نحوی که گروهی خاص مایل به افشا آن میباشند .</a:t>
            </a:r>
          </a:p>
          <a:p>
            <a:pPr marL="0" indent="0" algn="just">
              <a:lnSpc>
                <a:spcPct val="150000"/>
              </a:lnSpc>
              <a:buFont typeface="Arial" charset="0"/>
              <a:buNone/>
            </a:pPr>
            <a:r>
              <a:rPr lang="fa-IR" sz="2400" cap="all" dirty="0" smtClean="0">
                <a:cs typeface="B Nazanin" panose="00000400000000000000" pitchFamily="2" charset="-78"/>
              </a:rPr>
              <a:t>بی </a:t>
            </a:r>
            <a:r>
              <a:rPr lang="fa-IR" sz="2400" cap="all" dirty="0">
                <a:cs typeface="B Nazanin" panose="00000400000000000000" pitchFamily="2" charset="-78"/>
              </a:rPr>
              <a:t>طرفی تنها خصوصیتی است که تماما به </a:t>
            </a:r>
            <a:r>
              <a:rPr lang="fa-IR" sz="2400" cap="all" dirty="0">
                <a:solidFill>
                  <a:schemeClr val="accent1">
                    <a:lumMod val="20000"/>
                    <a:lumOff val="80000"/>
                  </a:schemeClr>
                </a:solidFill>
                <a:effectLst>
                  <a:outerShdw blurRad="38100" dist="38100" dir="2700000" algn="tl">
                    <a:srgbClr val="000000">
                      <a:alpha val="43137"/>
                    </a:srgbClr>
                  </a:outerShdw>
                </a:effectLst>
                <a:cs typeface="B Nazanin" panose="00000400000000000000" pitchFamily="2" charset="-78"/>
              </a:rPr>
              <a:t>دیدگاه نگرش اعضای هیات </a:t>
            </a:r>
            <a:r>
              <a:rPr lang="fa-IR" sz="2400" cap="all" dirty="0">
                <a:cs typeface="B Nazanin" panose="00000400000000000000" pitchFamily="2" charset="-78"/>
              </a:rPr>
              <a:t>ارتباط دارد نه جنبه های اطلاعات . </a:t>
            </a:r>
          </a:p>
          <a:p>
            <a:pPr marL="0" indent="0" algn="just">
              <a:lnSpc>
                <a:spcPct val="150000"/>
              </a:lnSpc>
              <a:buFont typeface="Arial" charset="0"/>
              <a:buNone/>
            </a:pPr>
            <a:r>
              <a:rPr lang="fa-IR" sz="2400" cap="all" dirty="0">
                <a:cs typeface="B Nazanin" panose="00000400000000000000" pitchFamily="2" charset="-78"/>
              </a:rPr>
              <a:t>هدف بی طرفی جلوگیری از فعالیت های گروهی، منافع مهم در صورت مالی و زیر بنای آنها می باشد.</a:t>
            </a:r>
          </a:p>
          <a:p>
            <a:pPr marL="0" indent="0" algn="just">
              <a:lnSpc>
                <a:spcPct val="150000"/>
              </a:lnSpc>
              <a:buFont typeface="Arial" charset="0"/>
              <a:buNone/>
            </a:pPr>
            <a:endParaRPr lang="fa-IR" sz="2400" cap="all" dirty="0">
              <a:cs typeface="B Nazanin" panose="00000400000000000000" pitchFamily="2" charset="-78"/>
            </a:endParaRPr>
          </a:p>
          <a:p>
            <a:pPr marL="0" indent="0" algn="just">
              <a:lnSpc>
                <a:spcPct val="150000"/>
              </a:lnSpc>
              <a:buFont typeface="Arial" charset="0"/>
              <a:buNone/>
            </a:pPr>
            <a:endParaRPr lang="fa-IR" sz="2400" cap="all" dirty="0">
              <a:cs typeface="B Nazanin" panose="00000400000000000000" pitchFamily="2" charset="-78"/>
            </a:endParaRPr>
          </a:p>
          <a:p>
            <a:pPr marL="0" indent="0" algn="just">
              <a:lnSpc>
                <a:spcPct val="150000"/>
              </a:lnSpc>
              <a:buFont typeface="Arial" charset="0"/>
              <a:buNone/>
            </a:pPr>
            <a:endParaRPr lang="fa-IR" sz="2400" cap="all" dirty="0">
              <a:cs typeface="B Nazanin" panose="00000400000000000000" pitchFamily="2" charset="-78"/>
            </a:endParaRPr>
          </a:p>
        </p:txBody>
      </p:sp>
    </p:spTree>
    <p:extLst>
      <p:ext uri="{BB962C8B-B14F-4D97-AF65-F5344CB8AC3E}">
        <p14:creationId xmlns:p14="http://schemas.microsoft.com/office/powerpoint/2010/main" val="223215959"/>
      </p:ext>
    </p:extLst>
  </p:cSld>
  <p:clrMapOvr>
    <a:masterClrMapping/>
  </p:clrMapOvr>
  <p:transition spd="slow">
    <p:wheel/>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ubtitle 2"/>
          <p:cNvSpPr>
            <a:spLocks noGrp="1"/>
          </p:cNvSpPr>
          <p:nvPr>
            <p:ph type="subTitle" idx="1"/>
          </p:nvPr>
        </p:nvSpPr>
        <p:spPr>
          <a:xfrm>
            <a:off x="539552" y="1988840"/>
            <a:ext cx="8208714" cy="4175745"/>
          </a:xfrm>
        </p:spPr>
        <p:txBody>
          <a:bodyPr vert="horz" lIns="91440" tIns="45720" rIns="91440" bIns="45720" rtlCol="0" anchor="t">
            <a:normAutofit fontScale="92500" lnSpcReduction="10000"/>
          </a:bodyPr>
          <a:lstStyle/>
          <a:p>
            <a:pPr algn="just">
              <a:lnSpc>
                <a:spcPct val="150000"/>
              </a:lnSpc>
              <a:buFont typeface="Arial" charset="0"/>
            </a:pPr>
            <a:r>
              <a:rPr lang="fa-IR" sz="2400" dirty="0" smtClean="0">
                <a:solidFill>
                  <a:schemeClr val="tx1"/>
                </a:solidFill>
                <a:cs typeface="B Nazanin" panose="00000400000000000000" pitchFamily="2" charset="-78"/>
              </a:rPr>
              <a:t>در</a:t>
            </a:r>
            <a:r>
              <a:rPr lang="en-US" sz="2400" dirty="0">
                <a:solidFill>
                  <a:schemeClr val="tx1"/>
                </a:solidFill>
                <a:cs typeface="B Nazanin" panose="00000400000000000000" pitchFamily="2" charset="-78"/>
              </a:rPr>
              <a:t>SFAC2</a:t>
            </a:r>
            <a:r>
              <a:rPr lang="fa-IR" sz="2400" dirty="0">
                <a:solidFill>
                  <a:schemeClr val="tx1"/>
                </a:solidFill>
                <a:cs typeface="B Nazanin" panose="00000400000000000000" pitchFamily="2" charset="-78"/>
              </a:rPr>
              <a:t>  بانام گذاری آن به عنوان یک میثاق به حد کافی مورد توجه قرار گرفته است. </a:t>
            </a:r>
            <a:r>
              <a:rPr lang="fa-IR" sz="2400" dirty="0">
                <a:solidFill>
                  <a:schemeClr val="tx1"/>
                </a:solidFill>
                <a:cs typeface="B Nazanin" panose="00000400000000000000" pitchFamily="2" charset="-78"/>
              </a:rPr>
              <a:t>با نیاز برای گزارشگری محتاطانه در ارتباط است به نحوی که به واسطه آن استفاده کنندگان از موارد وجود عدم اطمینان و ریسک مطلع شوند.  </a:t>
            </a:r>
          </a:p>
          <a:p>
            <a:pPr algn="just">
              <a:lnSpc>
                <a:spcPct val="150000"/>
              </a:lnSpc>
              <a:buFont typeface="Arial" charset="0"/>
            </a:pPr>
            <a:r>
              <a:rPr lang="fa-IR" sz="2400" dirty="0">
                <a:solidFill>
                  <a:schemeClr val="accent1">
                    <a:lumMod val="20000"/>
                    <a:lumOff val="80000"/>
                  </a:schemeClr>
                </a:solidFill>
                <a:cs typeface="B Nazanin" panose="00000400000000000000" pitchFamily="2" charset="-78"/>
              </a:rPr>
              <a:t>همانند یک سوگند و میثاق است و از کم نشان دادن بدهی و بیشتر نشان دادن دارایی و سود به طور تعمدی حمایت نمی کند. کمتر از واقع نشان دادن تعمدی با صداقت در ارایه و بی طرفی در تضاد است.</a:t>
            </a:r>
          </a:p>
          <a:p>
            <a:pPr algn="just">
              <a:lnSpc>
                <a:spcPct val="150000"/>
              </a:lnSpc>
              <a:buFont typeface="Arial" charset="0"/>
            </a:pPr>
            <a:r>
              <a:rPr lang="fa-IR" sz="2400" dirty="0">
                <a:solidFill>
                  <a:schemeClr val="tx1"/>
                </a:solidFill>
                <a:cs typeface="B Nazanin" panose="00000400000000000000" pitchFamily="2" charset="-78"/>
              </a:rPr>
              <a:t>قابلیت مقایسه و یکنواختی: باید طبق اصول حسابداری باشد و در نتیجه تابعیت مقایسه و یکنواختی  باید در نتیجه یک چارچوب نظری مطلوب باشد.</a:t>
            </a:r>
          </a:p>
          <a:p>
            <a:pPr algn="just">
              <a:lnSpc>
                <a:spcPct val="150000"/>
              </a:lnSpc>
              <a:buFont typeface="Arial" charset="0"/>
            </a:pPr>
            <a:endParaRPr lang="fa-IR" sz="2400" dirty="0">
              <a:solidFill>
                <a:schemeClr val="tx1"/>
              </a:solidFill>
              <a:cs typeface="B Nazanin" panose="00000400000000000000" pitchFamily="2" charset="-78"/>
            </a:endParaRPr>
          </a:p>
          <a:p>
            <a:pPr algn="just">
              <a:lnSpc>
                <a:spcPct val="150000"/>
              </a:lnSpc>
              <a:buFont typeface="Arial" charset="0"/>
            </a:pPr>
            <a:endParaRPr lang="fa-IR" sz="2400" dirty="0">
              <a:solidFill>
                <a:schemeClr val="tx1"/>
              </a:solidFill>
              <a:cs typeface="B Nazanin" panose="00000400000000000000" pitchFamily="2" charset="-78"/>
            </a:endParaRPr>
          </a:p>
          <a:p>
            <a:pPr algn="just">
              <a:lnSpc>
                <a:spcPct val="150000"/>
              </a:lnSpc>
              <a:buFont typeface="Arial" charset="0"/>
            </a:pPr>
            <a:endParaRPr lang="fa-IR" sz="2400" dirty="0">
              <a:solidFill>
                <a:schemeClr val="tx1"/>
              </a:solidFill>
              <a:cs typeface="B Nazanin" panose="00000400000000000000" pitchFamily="2" charset="-78"/>
            </a:endParaRPr>
          </a:p>
          <a:p>
            <a:pPr algn="just">
              <a:lnSpc>
                <a:spcPct val="150000"/>
              </a:lnSpc>
              <a:buFont typeface="Arial" charset="0"/>
            </a:pPr>
            <a:endParaRPr lang="fa-IR" sz="2400" dirty="0">
              <a:solidFill>
                <a:schemeClr val="tx1"/>
              </a:solidFill>
              <a:cs typeface="B Nazanin" panose="00000400000000000000" pitchFamily="2" charset="-78"/>
            </a:endParaRPr>
          </a:p>
          <a:p>
            <a:pPr algn="just">
              <a:lnSpc>
                <a:spcPct val="150000"/>
              </a:lnSpc>
              <a:buFont typeface="Arial" charset="0"/>
            </a:pPr>
            <a:endParaRPr lang="fa-IR" sz="2400" dirty="0">
              <a:solidFill>
                <a:schemeClr val="tx1"/>
              </a:solidFill>
              <a:cs typeface="B Nazanin" panose="00000400000000000000" pitchFamily="2" charset="-78"/>
            </a:endParaRPr>
          </a:p>
        </p:txBody>
      </p:sp>
      <p:sp>
        <p:nvSpPr>
          <p:cNvPr id="2" name="Rectangle 1"/>
          <p:cNvSpPr/>
          <p:nvPr/>
        </p:nvSpPr>
        <p:spPr>
          <a:xfrm>
            <a:off x="5220072" y="476672"/>
            <a:ext cx="2289409" cy="769441"/>
          </a:xfrm>
          <a:prstGeom prst="rect">
            <a:avLst/>
          </a:prstGeom>
        </p:spPr>
        <p:txBody>
          <a:bodyPr wrap="none">
            <a:spAutoFit/>
          </a:bodyPr>
          <a:lstStyle/>
          <a:p>
            <a:pPr algn="r" rtl="1">
              <a:lnSpc>
                <a:spcPct val="150000"/>
              </a:lnSpc>
              <a:buFont typeface="Arial" charset="0"/>
              <a:buNone/>
            </a:pPr>
            <a:r>
              <a:rPr lang="fa-IR" sz="3200" b="1" dirty="0">
                <a:solidFill>
                  <a:schemeClr val="accent1">
                    <a:lumMod val="20000"/>
                    <a:lumOff val="80000"/>
                  </a:schemeClr>
                </a:solidFill>
                <a:effectLst>
                  <a:outerShdw blurRad="38100" dist="38100" dir="2700000" algn="tl">
                    <a:srgbClr val="000000">
                      <a:alpha val="43137"/>
                    </a:srgbClr>
                  </a:outerShdw>
                </a:effectLst>
                <a:cs typeface="B Nazanin" panose="00000400000000000000" pitchFamily="2" charset="-78"/>
              </a:rPr>
              <a:t>محافظه کاری : </a:t>
            </a:r>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4265" y="452718"/>
            <a:ext cx="4185825" cy="1569660"/>
          </a:xfrm>
        </p:spPr>
        <p:txBody>
          <a:bodyPr wrap="none">
            <a:spAutoFit/>
          </a:bodyPr>
          <a:lstStyle/>
          <a:p>
            <a:pPr algn="r" fontAlgn="base">
              <a:lnSpc>
                <a:spcPct val="150000"/>
              </a:lnSpc>
              <a:spcAft>
                <a:spcPct val="0"/>
              </a:spcAft>
              <a:buFont typeface="Arial" charset="0"/>
            </a:pPr>
            <a:r>
              <a:rPr lang="fa-IR" sz="3200" b="1" dirty="0">
                <a:solidFill>
                  <a:schemeClr val="accent1">
                    <a:lumMod val="20000"/>
                    <a:lumOff val="80000"/>
                  </a:schemeClr>
                </a:solidFill>
                <a:effectLst>
                  <a:outerShdw blurRad="38100" dist="38100" dir="2700000" algn="tl">
                    <a:srgbClr val="000000">
                      <a:alpha val="43137"/>
                    </a:srgbClr>
                  </a:outerShdw>
                </a:effectLst>
                <a:latin typeface="Arial" charset="0"/>
                <a:ea typeface="+mn-ea"/>
                <a:cs typeface="B Nazanin" panose="00000400000000000000" pitchFamily="2" charset="-78"/>
              </a:rPr>
              <a:t>قابلیت مقایسه و یکنواختی : </a:t>
            </a:r>
            <a:br>
              <a:rPr lang="fa-IR" sz="3200" b="1" dirty="0">
                <a:solidFill>
                  <a:schemeClr val="accent1">
                    <a:lumMod val="20000"/>
                    <a:lumOff val="80000"/>
                  </a:schemeClr>
                </a:solidFill>
                <a:effectLst>
                  <a:outerShdw blurRad="38100" dist="38100" dir="2700000" algn="tl">
                    <a:srgbClr val="000000">
                      <a:alpha val="43137"/>
                    </a:srgbClr>
                  </a:outerShdw>
                </a:effectLst>
                <a:latin typeface="Arial" charset="0"/>
                <a:ea typeface="+mn-ea"/>
                <a:cs typeface="B Nazanin" panose="00000400000000000000" pitchFamily="2" charset="-78"/>
              </a:rPr>
            </a:br>
            <a:endParaRPr lang="fa-IR" sz="3200" b="1" dirty="0">
              <a:solidFill>
                <a:schemeClr val="accent1">
                  <a:lumMod val="20000"/>
                  <a:lumOff val="80000"/>
                </a:schemeClr>
              </a:solidFill>
              <a:effectLst>
                <a:outerShdw blurRad="38100" dist="38100" dir="2700000" algn="tl">
                  <a:srgbClr val="000000">
                    <a:alpha val="43137"/>
                  </a:srgbClr>
                </a:outerShdw>
              </a:effectLst>
              <a:latin typeface="Arial" charset="0"/>
              <a:ea typeface="+mn-ea"/>
              <a:cs typeface="B Nazanin" panose="00000400000000000000" pitchFamily="2" charset="-78"/>
            </a:endParaRPr>
          </a:p>
        </p:txBody>
      </p:sp>
      <p:sp>
        <p:nvSpPr>
          <p:cNvPr id="3" name="Content Placeholder 2"/>
          <p:cNvSpPr>
            <a:spLocks noGrp="1"/>
          </p:cNvSpPr>
          <p:nvPr>
            <p:ph idx="1"/>
          </p:nvPr>
        </p:nvSpPr>
        <p:spPr>
          <a:xfrm>
            <a:off x="827700" y="2052925"/>
            <a:ext cx="7416708" cy="1232059"/>
          </a:xfrm>
        </p:spPr>
        <p:txBody>
          <a:bodyPr vert="horz" lIns="91440" tIns="45720" rIns="91440" bIns="45720" rtlCol="0" anchor="t">
            <a:normAutofit fontScale="92500"/>
          </a:bodyPr>
          <a:lstStyle/>
          <a:p>
            <a:pPr marL="0" indent="0" algn="just">
              <a:lnSpc>
                <a:spcPct val="150000"/>
              </a:lnSpc>
              <a:buFont typeface="Arial" charset="0"/>
              <a:buNone/>
            </a:pPr>
            <a:r>
              <a:rPr lang="fa-IR" sz="2400" cap="all" dirty="0" smtClean="0">
                <a:cs typeface="B Nazanin" panose="00000400000000000000" pitchFamily="2" charset="-78"/>
              </a:rPr>
              <a:t>این </a:t>
            </a:r>
            <a:r>
              <a:rPr lang="fa-IR" sz="2400" cap="all" dirty="0">
                <a:cs typeface="B Nazanin" panose="00000400000000000000" pitchFamily="2" charset="-78"/>
              </a:rPr>
              <a:t>خصوصیت کیفی باید نتیجه یک </a:t>
            </a:r>
            <a:r>
              <a:rPr lang="fa-IR" sz="2400" cap="all" dirty="0" smtClean="0">
                <a:cs typeface="B Nazanin" panose="00000400000000000000" pitchFamily="2" charset="-78"/>
              </a:rPr>
              <a:t>چارچوب </a:t>
            </a:r>
            <a:r>
              <a:rPr lang="fa-IR" sz="2400" cap="all" dirty="0">
                <a:cs typeface="B Nazanin" panose="00000400000000000000" pitchFamily="2" charset="-78"/>
              </a:rPr>
              <a:t>نظری مطلوب باشد. </a:t>
            </a:r>
          </a:p>
          <a:p>
            <a:pPr marL="0" indent="0" algn="just">
              <a:lnSpc>
                <a:spcPct val="150000"/>
              </a:lnSpc>
              <a:buFont typeface="Arial" charset="0"/>
              <a:buNone/>
            </a:pPr>
            <a:r>
              <a:rPr lang="fa-IR" sz="2400" cap="all" dirty="0" smtClean="0">
                <a:cs typeface="B Nazanin" panose="00000400000000000000" pitchFamily="2" charset="-78"/>
              </a:rPr>
              <a:t>صورتهای مالی باید قابل مقایسه باشند تا بتوان آنها را با هم سنجید.</a:t>
            </a:r>
            <a:endParaRPr lang="fa-IR" sz="2400" cap="all" dirty="0">
              <a:cs typeface="B Nazanin" panose="00000400000000000000" pitchFamily="2" charset="-78"/>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15816" y="4333059"/>
            <a:ext cx="3969430" cy="2224329"/>
          </a:xfrm>
          <a:prstGeom prst="ellipse">
            <a:avLst/>
          </a:prstGeom>
          <a:ln>
            <a:noFill/>
          </a:ln>
          <a:effectLst>
            <a:softEdge rad="112500"/>
          </a:effectLst>
        </p:spPr>
      </p:pic>
    </p:spTree>
    <p:extLst>
      <p:ext uri="{BB962C8B-B14F-4D97-AF65-F5344CB8AC3E}">
        <p14:creationId xmlns:p14="http://schemas.microsoft.com/office/powerpoint/2010/main" val="1153266947"/>
      </p:ext>
    </p:extLst>
  </p:cSld>
  <p:clrMapOvr>
    <a:masterClrMapping/>
  </p:clrMapOvr>
  <p:transition spd="slow">
    <p:wheel/>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ubtitle 2"/>
          <p:cNvSpPr>
            <a:spLocks noGrp="1"/>
          </p:cNvSpPr>
          <p:nvPr>
            <p:ph type="subTitle" idx="1"/>
          </p:nvPr>
        </p:nvSpPr>
        <p:spPr>
          <a:xfrm>
            <a:off x="755576" y="1484784"/>
            <a:ext cx="7921625" cy="4176464"/>
          </a:xfrm>
        </p:spPr>
        <p:txBody>
          <a:bodyPr vert="horz" lIns="91440" tIns="45720" rIns="91440" bIns="45720" rtlCol="0" anchor="t">
            <a:normAutofit/>
          </a:bodyPr>
          <a:lstStyle/>
          <a:p>
            <a:pPr algn="just">
              <a:lnSpc>
                <a:spcPct val="150000"/>
              </a:lnSpc>
              <a:buFont typeface="Arial" charset="0"/>
            </a:pPr>
            <a:r>
              <a:rPr lang="fa-IR" sz="2400" dirty="0">
                <a:solidFill>
                  <a:schemeClr val="tx1"/>
                </a:solidFill>
                <a:cs typeface="B Nazanin" panose="00000400000000000000" pitchFamily="2" charset="-78"/>
              </a:rPr>
              <a:t>به عنوان یک خصوصیت کیفی شناخته میشود اما حرفه هنوز برای به کار گیری آن به این شکل که میتواند بر تصمیم گیری اثر بگذارد  ̨ آمادگی لازم ندارد. همچنین بیشتر مفهومی نسبی است . </a:t>
            </a:r>
          </a:p>
          <a:p>
            <a:pPr algn="just">
              <a:lnSpc>
                <a:spcPct val="150000"/>
              </a:lnSpc>
              <a:buFont typeface="Arial" charset="0"/>
            </a:pPr>
            <a:endParaRPr lang="fa-IR" sz="2400" dirty="0">
              <a:solidFill>
                <a:schemeClr val="tx1"/>
              </a:solidFill>
              <a:cs typeface="B Nazanin" panose="00000400000000000000" pitchFamily="2" charset="-78"/>
            </a:endParaRPr>
          </a:p>
          <a:p>
            <a:pPr algn="just">
              <a:lnSpc>
                <a:spcPct val="150000"/>
              </a:lnSpc>
              <a:buFont typeface="Arial" charset="0"/>
            </a:pPr>
            <a:endParaRPr lang="fa-IR" sz="2400" dirty="0">
              <a:solidFill>
                <a:schemeClr val="tx1"/>
              </a:solidFill>
              <a:cs typeface="B Nazanin" panose="00000400000000000000" pitchFamily="2" charset="-78"/>
            </a:endParaRPr>
          </a:p>
          <a:p>
            <a:pPr algn="just">
              <a:lnSpc>
                <a:spcPct val="150000"/>
              </a:lnSpc>
              <a:buFont typeface="Arial" charset="0"/>
            </a:pPr>
            <a:endParaRPr lang="fa-IR" sz="2400" dirty="0">
              <a:solidFill>
                <a:schemeClr val="tx1"/>
              </a:solidFill>
              <a:cs typeface="B Nazanin" panose="00000400000000000000" pitchFamily="2" charset="-78"/>
            </a:endParaRPr>
          </a:p>
          <a:p>
            <a:pPr algn="just">
              <a:lnSpc>
                <a:spcPct val="150000"/>
              </a:lnSpc>
              <a:buFont typeface="Arial" charset="0"/>
            </a:pPr>
            <a:endParaRPr lang="fa-IR" sz="2400" dirty="0">
              <a:solidFill>
                <a:schemeClr val="tx1"/>
              </a:solidFill>
              <a:cs typeface="B Nazanin" panose="00000400000000000000" pitchFamily="2" charset="-78"/>
            </a:endParaRPr>
          </a:p>
        </p:txBody>
      </p:sp>
      <p:sp>
        <p:nvSpPr>
          <p:cNvPr id="2" name="Rectangle 1"/>
          <p:cNvSpPr/>
          <p:nvPr/>
        </p:nvSpPr>
        <p:spPr>
          <a:xfrm>
            <a:off x="6098633" y="548680"/>
            <a:ext cx="1367683" cy="769441"/>
          </a:xfrm>
          <a:prstGeom prst="rect">
            <a:avLst/>
          </a:prstGeom>
        </p:spPr>
        <p:txBody>
          <a:bodyPr wrap="none">
            <a:spAutoFit/>
          </a:bodyPr>
          <a:lstStyle/>
          <a:p>
            <a:pPr algn="r" rtl="1">
              <a:lnSpc>
                <a:spcPct val="150000"/>
              </a:lnSpc>
              <a:buFont typeface="Arial" charset="0"/>
              <a:buNone/>
            </a:pPr>
            <a:r>
              <a:rPr lang="fa-IR" sz="3200" b="1" dirty="0">
                <a:solidFill>
                  <a:schemeClr val="accent1">
                    <a:lumMod val="20000"/>
                    <a:lumOff val="80000"/>
                  </a:schemeClr>
                </a:solidFill>
                <a:effectLst>
                  <a:outerShdw blurRad="38100" dist="38100" dir="2700000" algn="tl">
                    <a:srgbClr val="000000">
                      <a:alpha val="43137"/>
                    </a:srgbClr>
                  </a:outerShdw>
                </a:effectLst>
                <a:cs typeface="B Nazanin" panose="00000400000000000000" pitchFamily="2" charset="-78"/>
              </a:rPr>
              <a:t>اهمیت : </a:t>
            </a:r>
          </a:p>
        </p:txBody>
      </p:sp>
      <p:sp>
        <p:nvSpPr>
          <p:cNvPr id="3" name="Rounded Rectangle 2"/>
          <p:cNvSpPr/>
          <p:nvPr/>
        </p:nvSpPr>
        <p:spPr>
          <a:xfrm>
            <a:off x="1151992" y="4077072"/>
            <a:ext cx="7128792" cy="864096"/>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a:lnSpc>
                <a:spcPct val="150000"/>
              </a:lnSpc>
              <a:buFont typeface="Arial" charset="0"/>
            </a:pPr>
            <a:r>
              <a:rPr lang="fa-IR" sz="2400">
                <a:solidFill>
                  <a:schemeClr val="tx1"/>
                </a:solidFill>
                <a:cs typeface="B Nazanin" panose="00000400000000000000" pitchFamily="2" charset="-78"/>
              </a:rPr>
              <a:t>اهمیت یک خصوصیت کیفی است و بیشتر مفهومی نسبی است تا مطلق </a:t>
            </a:r>
            <a:endParaRPr lang="fa-IR" sz="2400" dirty="0">
              <a:solidFill>
                <a:schemeClr val="tx1"/>
              </a:solidFill>
              <a:cs typeface="B Nazanin" panose="00000400000000000000" pitchFamily="2" charset="-78"/>
            </a:endParaRPr>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8492" y="188640"/>
            <a:ext cx="5763116" cy="1508105"/>
          </a:xfrm>
        </p:spPr>
        <p:txBody>
          <a:bodyPr wrap="none">
            <a:spAutoFit/>
          </a:bodyPr>
          <a:lstStyle/>
          <a:p>
            <a:pPr algn="ctr" fontAlgn="base">
              <a:lnSpc>
                <a:spcPct val="150000"/>
              </a:lnSpc>
              <a:spcAft>
                <a:spcPct val="0"/>
              </a:spcAft>
              <a:buFont typeface="Arial" charset="0"/>
            </a:pPr>
            <a:r>
              <a:rPr lang="fa-IR" sz="3200" b="1" dirty="0">
                <a:solidFill>
                  <a:schemeClr val="accent1">
                    <a:lumMod val="20000"/>
                    <a:lumOff val="80000"/>
                  </a:schemeClr>
                </a:solidFill>
                <a:effectLst>
                  <a:outerShdw blurRad="38100" dist="38100" dir="2700000" algn="tl">
                    <a:srgbClr val="000000">
                      <a:alpha val="43137"/>
                    </a:srgbClr>
                  </a:outerShdw>
                </a:effectLst>
                <a:latin typeface="Arial" charset="0"/>
                <a:ea typeface="+mn-ea"/>
                <a:cs typeface="B Nazanin" panose="00000400000000000000" pitchFamily="2" charset="-78"/>
              </a:rPr>
              <a:t>بیانیه مفاهیم شماره 7: استفاده </a:t>
            </a:r>
            <a:r>
              <a:rPr lang="fa-IR" sz="3200" b="1" dirty="0" smtClean="0">
                <a:solidFill>
                  <a:schemeClr val="accent1">
                    <a:lumMod val="20000"/>
                    <a:lumOff val="80000"/>
                  </a:schemeClr>
                </a:solidFill>
                <a:effectLst>
                  <a:outerShdw blurRad="38100" dist="38100" dir="2700000" algn="tl">
                    <a:srgbClr val="000000">
                      <a:alpha val="43137"/>
                    </a:srgbClr>
                  </a:outerShdw>
                </a:effectLst>
                <a:latin typeface="Arial" charset="0"/>
                <a:ea typeface="+mn-ea"/>
                <a:cs typeface="B Nazanin" panose="00000400000000000000" pitchFamily="2" charset="-78"/>
              </a:rPr>
              <a:t>از</a:t>
            </a:r>
            <a:br>
              <a:rPr lang="fa-IR" sz="3200" b="1" dirty="0" smtClean="0">
                <a:solidFill>
                  <a:schemeClr val="accent1">
                    <a:lumMod val="20000"/>
                    <a:lumOff val="80000"/>
                  </a:schemeClr>
                </a:solidFill>
                <a:effectLst>
                  <a:outerShdw blurRad="38100" dist="38100" dir="2700000" algn="tl">
                    <a:srgbClr val="000000">
                      <a:alpha val="43137"/>
                    </a:srgbClr>
                  </a:outerShdw>
                </a:effectLst>
                <a:latin typeface="Arial" charset="0"/>
                <a:ea typeface="+mn-ea"/>
                <a:cs typeface="B Nazanin" panose="00000400000000000000" pitchFamily="2" charset="-78"/>
              </a:rPr>
            </a:br>
            <a:r>
              <a:rPr lang="fa-IR" sz="3200" b="1" dirty="0" smtClean="0">
                <a:solidFill>
                  <a:schemeClr val="accent1">
                    <a:lumMod val="20000"/>
                    <a:lumOff val="80000"/>
                  </a:schemeClr>
                </a:solidFill>
                <a:effectLst>
                  <a:outerShdw blurRad="38100" dist="38100" dir="2700000" algn="tl">
                    <a:srgbClr val="000000">
                      <a:alpha val="43137"/>
                    </a:srgbClr>
                  </a:outerShdw>
                </a:effectLst>
                <a:latin typeface="Arial" charset="0"/>
                <a:ea typeface="+mn-ea"/>
                <a:cs typeface="B Nazanin" panose="00000400000000000000" pitchFamily="2" charset="-78"/>
              </a:rPr>
              <a:t> </a:t>
            </a:r>
            <a:r>
              <a:rPr lang="fa-IR" sz="3200" b="1" dirty="0">
                <a:solidFill>
                  <a:schemeClr val="accent1">
                    <a:lumMod val="20000"/>
                    <a:lumOff val="80000"/>
                  </a:schemeClr>
                </a:solidFill>
                <a:effectLst>
                  <a:outerShdw blurRad="38100" dist="38100" dir="2700000" algn="tl">
                    <a:srgbClr val="000000">
                      <a:alpha val="43137"/>
                    </a:srgbClr>
                  </a:outerShdw>
                </a:effectLst>
                <a:latin typeface="Arial" charset="0"/>
                <a:ea typeface="+mn-ea"/>
                <a:cs typeface="B Nazanin" panose="00000400000000000000" pitchFamily="2" charset="-78"/>
              </a:rPr>
              <a:t>اطلاعات جریان های نقدی و ارزش فعلی</a:t>
            </a:r>
          </a:p>
        </p:txBody>
      </p:sp>
      <p:sp>
        <p:nvSpPr>
          <p:cNvPr id="3" name="Content Placeholder 2"/>
          <p:cNvSpPr>
            <a:spLocks noGrp="1"/>
          </p:cNvSpPr>
          <p:nvPr>
            <p:ph idx="1"/>
          </p:nvPr>
        </p:nvSpPr>
        <p:spPr>
          <a:xfrm>
            <a:off x="827700" y="2052925"/>
            <a:ext cx="7776748" cy="4195481"/>
          </a:xfrm>
        </p:spPr>
        <p:txBody>
          <a:bodyPr vert="horz" lIns="91440" tIns="45720" rIns="91440" bIns="45720" rtlCol="0" anchor="t">
            <a:normAutofit/>
          </a:bodyPr>
          <a:lstStyle/>
          <a:p>
            <a:pPr marL="0" indent="0" algn="just">
              <a:lnSpc>
                <a:spcPct val="150000"/>
              </a:lnSpc>
              <a:buFont typeface="Arial" charset="0"/>
              <a:buNone/>
            </a:pPr>
            <a:r>
              <a:rPr lang="fa-IR" sz="2400" cap="all" dirty="0">
                <a:cs typeface="B Nazanin" panose="00000400000000000000" pitchFamily="2" charset="-78"/>
              </a:rPr>
              <a:t>این بیانیه بیشتر به مسائل خاص اندازه گیری میپردازد تا مسائل نظری .  </a:t>
            </a:r>
            <a:r>
              <a:rPr lang="en-US" sz="2400" cap="all" dirty="0">
                <a:cs typeface="B Nazanin" panose="00000400000000000000" pitchFamily="2" charset="-78"/>
              </a:rPr>
              <a:t>SFAC7</a:t>
            </a:r>
            <a:r>
              <a:rPr lang="fa-IR" sz="2400" cap="all" dirty="0">
                <a:cs typeface="B Nazanin" panose="00000400000000000000" pitchFamily="2" charset="-78"/>
              </a:rPr>
              <a:t>  سعی درارائه راهکاری دارد تا بتوان با بهره گیری از آن در صورت فقدان اطلاعات بهای جاری  یا  ارزش بازار̨   فرآیند اندازه گیری را صورت داد . که از جریان نقد آتی براوردی  برای اندازه گیری دارایی ها و بدهیها  استفاده کرد.  </a:t>
            </a:r>
          </a:p>
          <a:p>
            <a:pPr marL="0" indent="0" algn="just">
              <a:lnSpc>
                <a:spcPct val="150000"/>
              </a:lnSpc>
              <a:buFont typeface="Arial" charset="0"/>
              <a:buNone/>
            </a:pPr>
            <a:r>
              <a:rPr lang="fa-IR" sz="2400" cap="all" dirty="0">
                <a:cs typeface="B Nazanin" panose="00000400000000000000" pitchFamily="2" charset="-78"/>
              </a:rPr>
              <a:t>مهم ترین نکته درباره اندازه گیری دارایی ها این است که هدف استفاده از اندازه گیری برمبنای ارزش فعلی بیشتر شبیه سازی ارزش منصفانه است تا اندازه گیری ارزش فعلی خاص دارایی مورد نظر برای  خود شرکت.</a:t>
            </a:r>
            <a:endParaRPr lang="en-US" sz="2400" cap="all" dirty="0">
              <a:cs typeface="B Nazanin" panose="00000400000000000000" pitchFamily="2" charset="-78"/>
            </a:endParaRPr>
          </a:p>
          <a:p>
            <a:pPr marL="0" indent="0" algn="just">
              <a:lnSpc>
                <a:spcPct val="150000"/>
              </a:lnSpc>
              <a:buFont typeface="Arial" charset="0"/>
              <a:buNone/>
            </a:pPr>
            <a:endParaRPr lang="fa-IR" sz="2400" cap="all" dirty="0">
              <a:cs typeface="B Nazanin" panose="00000400000000000000" pitchFamily="2" charset="-78"/>
            </a:endParaRPr>
          </a:p>
        </p:txBody>
      </p:sp>
    </p:spTree>
    <p:extLst>
      <p:ext uri="{BB962C8B-B14F-4D97-AF65-F5344CB8AC3E}">
        <p14:creationId xmlns:p14="http://schemas.microsoft.com/office/powerpoint/2010/main" val="2591183259"/>
      </p:ext>
    </p:extLst>
  </p:cSld>
  <p:clrMapOvr>
    <a:masterClrMapping/>
  </p:clrMapOvr>
  <p:transition spd="slow">
    <p:whee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340769"/>
            <a:ext cx="8064896" cy="4907638"/>
          </a:xfrm>
        </p:spPr>
        <p:txBody>
          <a:bodyPr vert="horz" lIns="91440" tIns="45720" rIns="91440" bIns="45720" rtlCol="0" anchor="t">
            <a:normAutofit fontScale="92500"/>
          </a:bodyPr>
          <a:lstStyle/>
          <a:p>
            <a:pPr marL="0" indent="0" algn="just">
              <a:lnSpc>
                <a:spcPct val="150000"/>
              </a:lnSpc>
              <a:buFont typeface="Arial" charset="0"/>
              <a:buNone/>
            </a:pPr>
            <a:r>
              <a:rPr lang="fa-IR" sz="2400" cap="all" dirty="0">
                <a:cs typeface="B Nazanin" panose="00000400000000000000" pitchFamily="2" charset="-78"/>
              </a:rPr>
              <a:t>اما صورت های مالی ممکن است که نیازهای این 3 گروه را به طورهمزمان نتواند تامین کند به همین دلیل 3 رویکرد سازمان گرا و حرفه گرا و استفاده کننده گرا مطرح میشود.</a:t>
            </a:r>
          </a:p>
          <a:p>
            <a:pPr marL="0" indent="0" algn="just">
              <a:lnSpc>
                <a:spcPct val="150000"/>
              </a:lnSpc>
              <a:buFont typeface="Arial" charset="0"/>
              <a:buNone/>
            </a:pPr>
            <a:r>
              <a:rPr lang="fa-IR" sz="2400" cap="all" dirty="0">
                <a:cs typeface="B Nazanin" panose="00000400000000000000" pitchFamily="2" charset="-78"/>
              </a:rPr>
              <a:t> </a:t>
            </a:r>
            <a:r>
              <a:rPr lang="fa-IR" sz="2400" b="1" u="sng" cap="all" dirty="0">
                <a:solidFill>
                  <a:schemeClr val="accent1">
                    <a:lumMod val="20000"/>
                    <a:lumOff val="80000"/>
                  </a:schemeClr>
                </a:solidFill>
                <a:cs typeface="B Nazanin" panose="00000400000000000000" pitchFamily="2" charset="-78"/>
              </a:rPr>
              <a:t>سازمان گرا: </a:t>
            </a:r>
            <a:r>
              <a:rPr lang="fa-IR" sz="2400" cap="all" dirty="0">
                <a:cs typeface="B Nazanin" panose="00000400000000000000" pitchFamily="2" charset="-78"/>
              </a:rPr>
              <a:t>تمرکز بر افشای اطلاعاتی دارد که شرکت آمادگی افشای آن را دارد.</a:t>
            </a:r>
          </a:p>
          <a:p>
            <a:pPr marL="0" indent="0" algn="just">
              <a:lnSpc>
                <a:spcPct val="150000"/>
              </a:lnSpc>
              <a:buFont typeface="Arial" charset="0"/>
              <a:buNone/>
            </a:pPr>
            <a:r>
              <a:rPr lang="fa-IR" sz="2400" cap="all" dirty="0">
                <a:cs typeface="B Nazanin" panose="00000400000000000000" pitchFamily="2" charset="-78"/>
              </a:rPr>
              <a:t> </a:t>
            </a:r>
            <a:r>
              <a:rPr lang="fa-IR" sz="2400" b="1" u="sng" cap="all" dirty="0">
                <a:solidFill>
                  <a:schemeClr val="accent1">
                    <a:lumMod val="20000"/>
                    <a:lumOff val="80000"/>
                  </a:schemeClr>
                </a:solidFill>
                <a:cs typeface="B Nazanin" panose="00000400000000000000" pitchFamily="2" charset="-78"/>
              </a:rPr>
              <a:t>حرفه گرا: </a:t>
            </a:r>
            <a:r>
              <a:rPr lang="fa-IR" sz="2400" cap="all" dirty="0">
                <a:cs typeface="B Nazanin" panose="00000400000000000000" pitchFamily="2" charset="-78"/>
              </a:rPr>
              <a:t>فرض میشود که حرفه توان اندازه گیری و تایید اطلاعات را دارد و از طرق مختلف خدماتی را برای شرکت فراهم مینماید.</a:t>
            </a:r>
          </a:p>
          <a:p>
            <a:pPr marL="0" indent="0" algn="just">
              <a:lnSpc>
                <a:spcPct val="150000"/>
              </a:lnSpc>
              <a:buFont typeface="Arial" charset="0"/>
              <a:buNone/>
            </a:pPr>
            <a:r>
              <a:rPr lang="fa-IR" sz="2400" b="1" u="sng" cap="all" dirty="0">
                <a:solidFill>
                  <a:schemeClr val="accent1">
                    <a:lumMod val="20000"/>
                    <a:lumOff val="80000"/>
                  </a:schemeClr>
                </a:solidFill>
                <a:cs typeface="B Nazanin" panose="00000400000000000000" pitchFamily="2" charset="-78"/>
              </a:rPr>
              <a:t> استفاده کننده گرا : </a:t>
            </a:r>
            <a:r>
              <a:rPr lang="fa-IR" sz="2400" cap="all" dirty="0">
                <a:cs typeface="B Nazanin" panose="00000400000000000000" pitchFamily="2" charset="-78"/>
              </a:rPr>
              <a:t>شامل اطلاعات سودمندی است که برای تصمیم گیری استفاده کنندگان مفید است و نیز اغلب برای تعیین هدف صورت های مالی مورد استفاده قرار میگیرد. </a:t>
            </a:r>
            <a:endParaRPr lang="en-US" sz="2400" cap="all" dirty="0">
              <a:cs typeface="B Nazanin" panose="00000400000000000000" pitchFamily="2" charset="-78"/>
            </a:endParaRPr>
          </a:p>
          <a:p>
            <a:pPr marL="0" indent="0" algn="just">
              <a:lnSpc>
                <a:spcPct val="150000"/>
              </a:lnSpc>
              <a:buFont typeface="Arial" charset="0"/>
              <a:buNone/>
            </a:pPr>
            <a:endParaRPr lang="fa-IR" sz="2400" cap="all" dirty="0">
              <a:cs typeface="B Nazanin" panose="00000400000000000000" pitchFamily="2" charset="-78"/>
            </a:endParaRPr>
          </a:p>
        </p:txBody>
      </p:sp>
    </p:spTree>
    <p:extLst>
      <p:ext uri="{BB962C8B-B14F-4D97-AF65-F5344CB8AC3E}">
        <p14:creationId xmlns:p14="http://schemas.microsoft.com/office/powerpoint/2010/main" val="600098562"/>
      </p:ext>
    </p:extLst>
  </p:cSld>
  <p:clrMapOvr>
    <a:masterClrMapping/>
  </p:clrMapOvr>
  <p:transition spd="slow">
    <p:wheel/>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ubtitle 2"/>
          <p:cNvSpPr>
            <a:spLocks noGrp="1"/>
          </p:cNvSpPr>
          <p:nvPr>
            <p:ph type="subTitle" idx="1"/>
          </p:nvPr>
        </p:nvSpPr>
        <p:spPr>
          <a:xfrm>
            <a:off x="539552" y="1844824"/>
            <a:ext cx="8064500" cy="3168203"/>
          </a:xfrm>
        </p:spPr>
        <p:txBody>
          <a:bodyPr vert="horz" lIns="91440" tIns="45720" rIns="91440" bIns="45720" rtlCol="0" anchor="t">
            <a:normAutofit fontScale="92500" lnSpcReduction="10000"/>
          </a:bodyPr>
          <a:lstStyle/>
          <a:p>
            <a:pPr algn="just">
              <a:lnSpc>
                <a:spcPct val="150000"/>
              </a:lnSpc>
              <a:buFont typeface="Arial" charset="0"/>
            </a:pPr>
            <a:r>
              <a:rPr lang="fa-IR" sz="2400" dirty="0">
                <a:solidFill>
                  <a:schemeClr val="tx1"/>
                </a:solidFill>
                <a:cs typeface="B Nazanin" panose="00000400000000000000" pitchFamily="2" charset="-78"/>
              </a:rPr>
              <a:t>همچنین نکته مهم برای این بیانیه در زمینه اندازه گیری بدهی ها است که نرخ تنزیل مورد نظر باید با وضعیت اعتباری شرکت مرتبط باشد .   در صورت افت وضعیت اعتباری شرکت ̨  ارزش بدهی شرکت کاهش خواهد یافت . اندازه گیری دارایی و بدهی براساس بیانیه 7 باهم سازگار نیستند̨  زیرا یک دارایی میتواند جداگانه ارزشیابی شود اما یک بدهی را نمیتوان مستقل از یک شرکت مربوطه ارزشیابی کرد. </a:t>
            </a:r>
          </a:p>
          <a:p>
            <a:pPr algn="just">
              <a:lnSpc>
                <a:spcPct val="150000"/>
              </a:lnSpc>
              <a:buFont typeface="Arial" charset="0"/>
            </a:pPr>
            <a:r>
              <a:rPr lang="fa-IR" sz="2400" dirty="0">
                <a:solidFill>
                  <a:schemeClr val="tx1"/>
                </a:solidFill>
                <a:cs typeface="B Nazanin" panose="00000400000000000000" pitchFamily="2" charset="-78"/>
              </a:rPr>
              <a:t> </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788962">
            <a:off x="404157" y="4943687"/>
            <a:ext cx="2857500" cy="1600200"/>
          </a:xfrm>
          <a:prstGeom prst="ellipse">
            <a:avLst/>
          </a:prstGeom>
          <a:ln>
            <a:noFill/>
          </a:ln>
          <a:effectLst>
            <a:softEdge rad="112500"/>
          </a:effectLst>
        </p:spPr>
      </p:pic>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8243" y="260648"/>
            <a:ext cx="6401111" cy="1508105"/>
          </a:xfrm>
        </p:spPr>
        <p:txBody>
          <a:bodyPr wrap="none">
            <a:spAutoFit/>
          </a:bodyPr>
          <a:lstStyle/>
          <a:p>
            <a:pPr algn="ctr" fontAlgn="base">
              <a:lnSpc>
                <a:spcPct val="150000"/>
              </a:lnSpc>
              <a:spcAft>
                <a:spcPct val="0"/>
              </a:spcAft>
              <a:buFont typeface="Arial" charset="0"/>
            </a:pPr>
            <a:r>
              <a:rPr lang="fa-IR" sz="3200" b="1" dirty="0">
                <a:solidFill>
                  <a:schemeClr val="accent1">
                    <a:lumMod val="20000"/>
                    <a:lumOff val="80000"/>
                  </a:schemeClr>
                </a:solidFill>
                <a:effectLst>
                  <a:outerShdw blurRad="38100" dist="38100" dir="2700000" algn="tl">
                    <a:srgbClr val="000000">
                      <a:alpha val="43137"/>
                    </a:srgbClr>
                  </a:outerShdw>
                </a:effectLst>
                <a:latin typeface="Arial" charset="0"/>
                <a:ea typeface="+mn-ea"/>
                <a:cs typeface="B Nazanin" panose="00000400000000000000" pitchFamily="2" charset="-78"/>
              </a:rPr>
              <a:t>بیانیه مفاهیم شماره 8: چارچوب نظری برای </a:t>
            </a:r>
            <a:r>
              <a:rPr lang="fa-IR" sz="3200" b="1" dirty="0" smtClean="0">
                <a:solidFill>
                  <a:schemeClr val="accent1">
                    <a:lumMod val="20000"/>
                    <a:lumOff val="80000"/>
                  </a:schemeClr>
                </a:solidFill>
                <a:effectLst>
                  <a:outerShdw blurRad="38100" dist="38100" dir="2700000" algn="tl">
                    <a:srgbClr val="000000">
                      <a:alpha val="43137"/>
                    </a:srgbClr>
                  </a:outerShdw>
                </a:effectLst>
                <a:latin typeface="Arial" charset="0"/>
                <a:ea typeface="+mn-ea"/>
                <a:cs typeface="B Nazanin" panose="00000400000000000000" pitchFamily="2" charset="-78"/>
              </a:rPr>
              <a:t/>
            </a:r>
            <a:br>
              <a:rPr lang="fa-IR" sz="3200" b="1" dirty="0" smtClean="0">
                <a:solidFill>
                  <a:schemeClr val="accent1">
                    <a:lumMod val="20000"/>
                    <a:lumOff val="80000"/>
                  </a:schemeClr>
                </a:solidFill>
                <a:effectLst>
                  <a:outerShdw blurRad="38100" dist="38100" dir="2700000" algn="tl">
                    <a:srgbClr val="000000">
                      <a:alpha val="43137"/>
                    </a:srgbClr>
                  </a:outerShdw>
                </a:effectLst>
                <a:latin typeface="Arial" charset="0"/>
                <a:ea typeface="+mn-ea"/>
                <a:cs typeface="B Nazanin" panose="00000400000000000000" pitchFamily="2" charset="-78"/>
              </a:rPr>
            </a:br>
            <a:r>
              <a:rPr lang="fa-IR" sz="3200" b="1" dirty="0" smtClean="0">
                <a:solidFill>
                  <a:schemeClr val="accent1">
                    <a:lumMod val="20000"/>
                    <a:lumOff val="80000"/>
                  </a:schemeClr>
                </a:solidFill>
                <a:effectLst>
                  <a:outerShdw blurRad="38100" dist="38100" dir="2700000" algn="tl">
                    <a:srgbClr val="000000">
                      <a:alpha val="43137"/>
                    </a:srgbClr>
                  </a:outerShdw>
                </a:effectLst>
                <a:latin typeface="Arial" charset="0"/>
                <a:ea typeface="+mn-ea"/>
                <a:cs typeface="B Nazanin" panose="00000400000000000000" pitchFamily="2" charset="-78"/>
              </a:rPr>
              <a:t>گزارشگری </a:t>
            </a:r>
            <a:r>
              <a:rPr lang="fa-IR" sz="3200" b="1" dirty="0">
                <a:solidFill>
                  <a:schemeClr val="accent1">
                    <a:lumMod val="20000"/>
                    <a:lumOff val="80000"/>
                  </a:schemeClr>
                </a:solidFill>
                <a:effectLst>
                  <a:outerShdw blurRad="38100" dist="38100" dir="2700000" algn="tl">
                    <a:srgbClr val="000000">
                      <a:alpha val="43137"/>
                    </a:srgbClr>
                  </a:outerShdw>
                </a:effectLst>
                <a:latin typeface="Arial" charset="0"/>
                <a:ea typeface="+mn-ea"/>
                <a:cs typeface="B Nazanin" panose="00000400000000000000" pitchFamily="2" charset="-78"/>
              </a:rPr>
              <a:t>مالی ; جایگزین بیانیه شماره 1و2 </a:t>
            </a:r>
          </a:p>
        </p:txBody>
      </p:sp>
      <p:sp>
        <p:nvSpPr>
          <p:cNvPr id="3" name="Content Placeholder 2"/>
          <p:cNvSpPr>
            <a:spLocks noGrp="1"/>
          </p:cNvSpPr>
          <p:nvPr>
            <p:ph idx="1"/>
          </p:nvPr>
        </p:nvSpPr>
        <p:spPr>
          <a:xfrm>
            <a:off x="323528" y="2052925"/>
            <a:ext cx="8208912" cy="4195481"/>
          </a:xfrm>
        </p:spPr>
        <p:txBody>
          <a:bodyPr vert="horz" lIns="91440" tIns="45720" rIns="91440" bIns="45720" rtlCol="0" anchor="t">
            <a:normAutofit/>
          </a:bodyPr>
          <a:lstStyle/>
          <a:p>
            <a:pPr marL="0" indent="0" algn="just">
              <a:lnSpc>
                <a:spcPct val="150000"/>
              </a:lnSpc>
              <a:buFont typeface="Arial" charset="0"/>
              <a:buNone/>
            </a:pPr>
            <a:r>
              <a:rPr lang="fa-IR" sz="2400" cap="all" dirty="0">
                <a:cs typeface="B Nazanin" panose="00000400000000000000" pitchFamily="2" charset="-78"/>
              </a:rPr>
              <a:t>در این بیانیه تاکید بر گزارشگری مالی همانند</a:t>
            </a:r>
            <a:r>
              <a:rPr lang="en-US" sz="2400" cap="all" dirty="0">
                <a:cs typeface="B Nazanin" panose="00000400000000000000" pitchFamily="2" charset="-78"/>
              </a:rPr>
              <a:t> SFAC1   </a:t>
            </a:r>
            <a:r>
              <a:rPr lang="fa-IR" sz="2400" cap="all" dirty="0">
                <a:cs typeface="B Nazanin" panose="00000400000000000000" pitchFamily="2" charset="-78"/>
              </a:rPr>
              <a:t> میباشد ولی این تاکید برگزارشگری مالی گسترده تر از تاکید </a:t>
            </a:r>
            <a:r>
              <a:rPr lang="en-US" sz="2400" cap="all" dirty="0">
                <a:cs typeface="B Nazanin" panose="00000400000000000000" pitchFamily="2" charset="-78"/>
              </a:rPr>
              <a:t>IASB </a:t>
            </a:r>
            <a:r>
              <a:rPr lang="fa-IR" sz="2400" cap="all" dirty="0">
                <a:cs typeface="B Nazanin" panose="00000400000000000000" pitchFamily="2" charset="-78"/>
              </a:rPr>
              <a:t>  برصورت های مالی است</a:t>
            </a:r>
            <a:r>
              <a:rPr lang="en-US" sz="2400" cap="all" dirty="0">
                <a:cs typeface="B Nazanin" panose="00000400000000000000" pitchFamily="2" charset="-78"/>
              </a:rPr>
              <a:t>. </a:t>
            </a:r>
          </a:p>
          <a:p>
            <a:pPr marL="0" indent="0" algn="just">
              <a:lnSpc>
                <a:spcPct val="150000"/>
              </a:lnSpc>
              <a:buFont typeface="Arial" charset="0"/>
              <a:buNone/>
            </a:pPr>
            <a:r>
              <a:rPr lang="fa-IR" sz="2400" cap="all" dirty="0">
                <a:cs typeface="B Nazanin" panose="00000400000000000000" pitchFamily="2" charset="-78"/>
              </a:rPr>
              <a:t>این بیانیه تاکید دارد که دو گروه سرمایه گذاران و اعتبار دهندگان تنها فراهم کنندگان منابع برای شرکت میباشند و نه استفاده کنندگان اصلی از صورت های مالی . </a:t>
            </a:r>
            <a:endParaRPr lang="fa-IR" sz="2400" cap="all" dirty="0" smtClean="0">
              <a:cs typeface="B Nazanin" panose="00000400000000000000" pitchFamily="2" charset="-78"/>
            </a:endParaRPr>
          </a:p>
          <a:p>
            <a:pPr marL="0" indent="0" algn="just">
              <a:lnSpc>
                <a:spcPct val="150000"/>
              </a:lnSpc>
              <a:buFont typeface="Arial" charset="0"/>
              <a:buNone/>
            </a:pPr>
            <a:r>
              <a:rPr lang="fa-IR" sz="2400" cap="all" dirty="0" smtClean="0">
                <a:cs typeface="B Nazanin" panose="00000400000000000000" pitchFamily="2" charset="-78"/>
              </a:rPr>
              <a:t> </a:t>
            </a:r>
            <a:r>
              <a:rPr lang="fa-IR" sz="2400" cap="all" dirty="0">
                <a:cs typeface="B Nazanin" panose="00000400000000000000" pitchFamily="2" charset="-78"/>
              </a:rPr>
              <a:t>دارای این دیدگاه است که شرکت دارای شخصیت مجزایی از مالکان میباشد و اعتبار دهندگان و دارندگان سهام شرکت مدعیان نسبت به دارایی های شرکت میباشد.  </a:t>
            </a:r>
            <a:endParaRPr lang="en-US" sz="2400" cap="all" dirty="0">
              <a:cs typeface="B Nazanin" panose="00000400000000000000" pitchFamily="2" charset="-78"/>
            </a:endParaRPr>
          </a:p>
          <a:p>
            <a:pPr marL="0" indent="0" algn="just">
              <a:lnSpc>
                <a:spcPct val="150000"/>
              </a:lnSpc>
              <a:buFont typeface="Arial" charset="0"/>
              <a:buNone/>
            </a:pPr>
            <a:endParaRPr lang="fa-IR" sz="2400" cap="all" dirty="0">
              <a:cs typeface="B Nazanin" panose="00000400000000000000" pitchFamily="2" charset="-78"/>
            </a:endParaRPr>
          </a:p>
        </p:txBody>
      </p:sp>
    </p:spTree>
    <p:extLst>
      <p:ext uri="{BB962C8B-B14F-4D97-AF65-F5344CB8AC3E}">
        <p14:creationId xmlns:p14="http://schemas.microsoft.com/office/powerpoint/2010/main" val="1997591238"/>
      </p:ext>
    </p:extLst>
  </p:cSld>
  <p:clrMapOvr>
    <a:masterClrMapping/>
  </p:clrMapOvr>
  <p:transition spd="slow">
    <p:wheel/>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ubtitle 2"/>
          <p:cNvSpPr>
            <a:spLocks noGrp="1"/>
          </p:cNvSpPr>
          <p:nvPr>
            <p:ph type="subTitle" idx="1"/>
          </p:nvPr>
        </p:nvSpPr>
        <p:spPr>
          <a:xfrm>
            <a:off x="467545" y="1196752"/>
            <a:ext cx="8208144" cy="5040536"/>
          </a:xfrm>
        </p:spPr>
        <p:txBody>
          <a:bodyPr vert="horz" lIns="91440" tIns="45720" rIns="91440" bIns="45720" rtlCol="0" anchor="t">
            <a:normAutofit/>
          </a:bodyPr>
          <a:lstStyle/>
          <a:p>
            <a:pPr algn="just">
              <a:lnSpc>
                <a:spcPct val="150000"/>
              </a:lnSpc>
              <a:buFont typeface="Arial" charset="0"/>
            </a:pPr>
            <a:r>
              <a:rPr lang="fa-IR" sz="2400" dirty="0">
                <a:solidFill>
                  <a:schemeClr val="tx1"/>
                </a:solidFill>
                <a:cs typeface="B Nazanin" panose="00000400000000000000" pitchFamily="2" charset="-78"/>
              </a:rPr>
              <a:t>برای گزارشگری اطلاعات مالی یک فرآیند 3 مرحله ای پیشنهاد شده : </a:t>
            </a:r>
          </a:p>
          <a:p>
            <a:pPr marL="457200" indent="-457200" algn="just">
              <a:lnSpc>
                <a:spcPct val="150000"/>
              </a:lnSpc>
              <a:buFont typeface="+mj-lt"/>
              <a:buAutoNum type="arabicParenR"/>
            </a:pPr>
            <a:r>
              <a:rPr lang="fa-IR" sz="2400" dirty="0">
                <a:solidFill>
                  <a:schemeClr val="tx1"/>
                </a:solidFill>
                <a:cs typeface="B Nazanin" panose="00000400000000000000" pitchFamily="2" charset="-78"/>
              </a:rPr>
              <a:t>مشخص نمودن رویدادهای اقتصادی .</a:t>
            </a:r>
          </a:p>
          <a:p>
            <a:pPr marL="457200" indent="-457200" algn="just">
              <a:lnSpc>
                <a:spcPct val="150000"/>
              </a:lnSpc>
              <a:buFont typeface="+mj-lt"/>
              <a:buAutoNum type="arabicParenR"/>
            </a:pPr>
            <a:r>
              <a:rPr lang="fa-IR" sz="2400" dirty="0">
                <a:solidFill>
                  <a:schemeClr val="tx1"/>
                </a:solidFill>
                <a:cs typeface="B Nazanin" panose="00000400000000000000" pitchFamily="2" charset="-78"/>
              </a:rPr>
              <a:t>مشخص نمودن اطلاعات مربوط و دارای صداقت در ارائه .</a:t>
            </a:r>
          </a:p>
          <a:p>
            <a:pPr marL="457200" indent="-457200" algn="just">
              <a:lnSpc>
                <a:spcPct val="150000"/>
              </a:lnSpc>
              <a:buFont typeface="+mj-lt"/>
              <a:buAutoNum type="arabicParenR"/>
            </a:pPr>
            <a:r>
              <a:rPr lang="fa-IR" sz="2400" dirty="0">
                <a:solidFill>
                  <a:schemeClr val="tx1"/>
                </a:solidFill>
                <a:cs typeface="B Nazanin" panose="00000400000000000000" pitchFamily="2" charset="-78"/>
              </a:rPr>
              <a:t>تعیین در دسترس بودن اطلاعات و در نهایت ارائه صادقانه اطلاعات .  </a:t>
            </a:r>
          </a:p>
          <a:p>
            <a:pPr algn="just">
              <a:lnSpc>
                <a:spcPct val="150000"/>
              </a:lnSpc>
              <a:buFont typeface="Arial" charset="0"/>
            </a:pPr>
            <a:endParaRPr lang="fa-IR" sz="2400" dirty="0">
              <a:solidFill>
                <a:schemeClr val="tx1"/>
              </a:solidFill>
              <a:cs typeface="B Nazanin" panose="00000400000000000000" pitchFamily="2" charset="-78"/>
            </a:endParaRPr>
          </a:p>
          <a:p>
            <a:pPr algn="just">
              <a:lnSpc>
                <a:spcPct val="150000"/>
              </a:lnSpc>
              <a:buFont typeface="Arial" charset="0"/>
            </a:pPr>
            <a:r>
              <a:rPr lang="fa-IR" sz="2400" dirty="0">
                <a:solidFill>
                  <a:schemeClr val="tx1"/>
                </a:solidFill>
                <a:cs typeface="B Nazanin" panose="00000400000000000000" pitchFamily="2" charset="-78"/>
              </a:rPr>
              <a:t>این بیانیه خصوصیات کیفی اطلاعات مالی سودمند را در جدول زیر ارائه میدهد . </a:t>
            </a:r>
          </a:p>
          <a:p>
            <a:pPr algn="just">
              <a:lnSpc>
                <a:spcPct val="150000"/>
              </a:lnSpc>
              <a:buFont typeface="Arial" charset="0"/>
            </a:pPr>
            <a:endParaRPr lang="fa-IR" sz="2400" dirty="0">
              <a:solidFill>
                <a:schemeClr val="tx1"/>
              </a:solidFill>
              <a:cs typeface="B Nazanin" panose="00000400000000000000" pitchFamily="2" charset="-78"/>
            </a:endParaRPr>
          </a:p>
          <a:p>
            <a:pPr algn="just">
              <a:lnSpc>
                <a:spcPct val="150000"/>
              </a:lnSpc>
              <a:buFont typeface="Arial" charset="0"/>
            </a:pPr>
            <a:endParaRPr lang="en-US" sz="2400" dirty="0">
              <a:solidFill>
                <a:schemeClr val="tx1"/>
              </a:solidFill>
              <a:cs typeface="B Nazanin" panose="00000400000000000000" pitchFamily="2" charset="-78"/>
            </a:endParaRPr>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flipH="1">
            <a:off x="323527" y="0"/>
            <a:ext cx="5683945" cy="666936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nodeType="clickEffect">
                                  <p:stCondLst>
                                    <p:cond delay="0"/>
                                  </p:stCondLst>
                                  <p:childTnLst>
                                    <p:set>
                                      <p:cBhvr>
                                        <p:cTn id="6" dur="1" fill="hold">
                                          <p:stCondLst>
                                            <p:cond delay="0"/>
                                          </p:stCondLst>
                                        </p:cTn>
                                        <p:tgtEl>
                                          <p:spTgt spid="49154">
                                            <p:txEl>
                                              <p:pRg st="1" end="1"/>
                                            </p:txEl>
                                          </p:spTgt>
                                        </p:tgtEl>
                                        <p:attrNameLst>
                                          <p:attrName>style.visibility</p:attrName>
                                        </p:attrNameLst>
                                      </p:cBhvr>
                                      <p:to>
                                        <p:strVal val="visible"/>
                                      </p:to>
                                    </p:set>
                                    <p:anim from="(-#ppt_w/2)" to="(#ppt_x)" calcmode="lin" valueType="num">
                                      <p:cBhvr>
                                        <p:cTn id="7" dur="1800" fill="hold">
                                          <p:stCondLst>
                                            <p:cond delay="0"/>
                                          </p:stCondLst>
                                        </p:cTn>
                                        <p:tgtEl>
                                          <p:spTgt spid="49154">
                                            <p:txEl>
                                              <p:pRg st="1" end="1"/>
                                            </p:txEl>
                                          </p:spTgt>
                                        </p:tgtEl>
                                        <p:attrNameLst>
                                          <p:attrName>ppt_x</p:attrName>
                                        </p:attrNameLst>
                                      </p:cBhvr>
                                    </p:anim>
                                    <p:anim from="0" to="-1.0" calcmode="lin" valueType="num">
                                      <p:cBhvr>
                                        <p:cTn id="8" dur="600" decel="50000" autoRev="1" fill="hold">
                                          <p:stCondLst>
                                            <p:cond delay="1800"/>
                                          </p:stCondLst>
                                        </p:cTn>
                                        <p:tgtEl>
                                          <p:spTgt spid="49154">
                                            <p:txEl>
                                              <p:pRg st="1" end="1"/>
                                            </p:txEl>
                                          </p:spTgt>
                                        </p:tgtEl>
                                        <p:attrNameLst>
                                          <p:attrName>xshear</p:attrName>
                                        </p:attrNameLst>
                                      </p:cBhvr>
                                    </p:anim>
                                    <p:animScale>
                                      <p:cBhvr>
                                        <p:cTn id="9" dur="600" decel="100000" autoRev="1" fill="hold">
                                          <p:stCondLst>
                                            <p:cond delay="1800"/>
                                          </p:stCondLst>
                                        </p:cTn>
                                        <p:tgtEl>
                                          <p:spTgt spid="49154">
                                            <p:txEl>
                                              <p:pRg st="1" end="1"/>
                                            </p:txEl>
                                          </p:spTgt>
                                        </p:tgtEl>
                                      </p:cBhvr>
                                      <p:from x="100000" y="100000"/>
                                      <p:to x="80000" y="100000"/>
                                    </p:animScale>
                                    <p:anim by="(#ppt_h/3+#ppt_w*0.1)" calcmode="lin" valueType="num">
                                      <p:cBhvr additive="sum">
                                        <p:cTn id="10" dur="600" decel="100000" autoRev="1" fill="hold">
                                          <p:stCondLst>
                                            <p:cond delay="1800"/>
                                          </p:stCondLst>
                                        </p:cTn>
                                        <p:tgtEl>
                                          <p:spTgt spid="49154">
                                            <p:txEl>
                                              <p:pRg st="1" end="1"/>
                                            </p:txEl>
                                          </p:spTgt>
                                        </p:tgtEl>
                                        <p:attrNameLst>
                                          <p:attrName>ppt_x</p:attrName>
                                        </p:attrNameLst>
                                      </p:cBhvr>
                                    </p:anim>
                                  </p:childTnLst>
                                </p:cTn>
                              </p:par>
                              <p:par>
                                <p:cTn id="11" presetID="34" presetClass="entr" presetSubtype="0" fill="hold" nodeType="withEffect">
                                  <p:stCondLst>
                                    <p:cond delay="0"/>
                                  </p:stCondLst>
                                  <p:childTnLst>
                                    <p:set>
                                      <p:cBhvr>
                                        <p:cTn id="12" dur="1" fill="hold">
                                          <p:stCondLst>
                                            <p:cond delay="0"/>
                                          </p:stCondLst>
                                        </p:cTn>
                                        <p:tgtEl>
                                          <p:spTgt spid="49154">
                                            <p:txEl>
                                              <p:pRg st="2" end="2"/>
                                            </p:txEl>
                                          </p:spTgt>
                                        </p:tgtEl>
                                        <p:attrNameLst>
                                          <p:attrName>style.visibility</p:attrName>
                                        </p:attrNameLst>
                                      </p:cBhvr>
                                      <p:to>
                                        <p:strVal val="visible"/>
                                      </p:to>
                                    </p:set>
                                    <p:anim from="(-#ppt_w/2)" to="(#ppt_x)" calcmode="lin" valueType="num">
                                      <p:cBhvr>
                                        <p:cTn id="13" dur="1800" fill="hold">
                                          <p:stCondLst>
                                            <p:cond delay="0"/>
                                          </p:stCondLst>
                                        </p:cTn>
                                        <p:tgtEl>
                                          <p:spTgt spid="49154">
                                            <p:txEl>
                                              <p:pRg st="2" end="2"/>
                                            </p:txEl>
                                          </p:spTgt>
                                        </p:tgtEl>
                                        <p:attrNameLst>
                                          <p:attrName>ppt_x</p:attrName>
                                        </p:attrNameLst>
                                      </p:cBhvr>
                                    </p:anim>
                                    <p:anim from="0" to="-1.0" calcmode="lin" valueType="num">
                                      <p:cBhvr>
                                        <p:cTn id="14" dur="600" decel="50000" autoRev="1" fill="hold">
                                          <p:stCondLst>
                                            <p:cond delay="1800"/>
                                          </p:stCondLst>
                                        </p:cTn>
                                        <p:tgtEl>
                                          <p:spTgt spid="49154">
                                            <p:txEl>
                                              <p:pRg st="2" end="2"/>
                                            </p:txEl>
                                          </p:spTgt>
                                        </p:tgtEl>
                                        <p:attrNameLst>
                                          <p:attrName>xshear</p:attrName>
                                        </p:attrNameLst>
                                      </p:cBhvr>
                                    </p:anim>
                                    <p:animScale>
                                      <p:cBhvr>
                                        <p:cTn id="15" dur="600" decel="100000" autoRev="1" fill="hold">
                                          <p:stCondLst>
                                            <p:cond delay="1800"/>
                                          </p:stCondLst>
                                        </p:cTn>
                                        <p:tgtEl>
                                          <p:spTgt spid="49154">
                                            <p:txEl>
                                              <p:pRg st="2" end="2"/>
                                            </p:txEl>
                                          </p:spTgt>
                                        </p:tgtEl>
                                      </p:cBhvr>
                                      <p:from x="100000" y="100000"/>
                                      <p:to x="80000" y="100000"/>
                                    </p:animScale>
                                    <p:anim by="(#ppt_h/3+#ppt_w*0.1)" calcmode="lin" valueType="num">
                                      <p:cBhvr additive="sum">
                                        <p:cTn id="16" dur="600" decel="100000" autoRev="1" fill="hold">
                                          <p:stCondLst>
                                            <p:cond delay="1800"/>
                                          </p:stCondLst>
                                        </p:cTn>
                                        <p:tgtEl>
                                          <p:spTgt spid="49154">
                                            <p:txEl>
                                              <p:pRg st="2" end="2"/>
                                            </p:txEl>
                                          </p:spTgt>
                                        </p:tgtEl>
                                        <p:attrNameLst>
                                          <p:attrName>ppt_x</p:attrName>
                                        </p:attrNameLst>
                                      </p:cBhvr>
                                    </p:anim>
                                  </p:childTnLst>
                                </p:cTn>
                              </p:par>
                              <p:par>
                                <p:cTn id="17" presetID="34" presetClass="entr" presetSubtype="0" fill="hold" nodeType="withEffect">
                                  <p:stCondLst>
                                    <p:cond delay="0"/>
                                  </p:stCondLst>
                                  <p:childTnLst>
                                    <p:set>
                                      <p:cBhvr>
                                        <p:cTn id="18" dur="1" fill="hold">
                                          <p:stCondLst>
                                            <p:cond delay="0"/>
                                          </p:stCondLst>
                                        </p:cTn>
                                        <p:tgtEl>
                                          <p:spTgt spid="49154">
                                            <p:txEl>
                                              <p:pRg st="3" end="3"/>
                                            </p:txEl>
                                          </p:spTgt>
                                        </p:tgtEl>
                                        <p:attrNameLst>
                                          <p:attrName>style.visibility</p:attrName>
                                        </p:attrNameLst>
                                      </p:cBhvr>
                                      <p:to>
                                        <p:strVal val="visible"/>
                                      </p:to>
                                    </p:set>
                                    <p:anim from="(-#ppt_w/2)" to="(#ppt_x)" calcmode="lin" valueType="num">
                                      <p:cBhvr>
                                        <p:cTn id="19" dur="1800" fill="hold">
                                          <p:stCondLst>
                                            <p:cond delay="0"/>
                                          </p:stCondLst>
                                        </p:cTn>
                                        <p:tgtEl>
                                          <p:spTgt spid="49154">
                                            <p:txEl>
                                              <p:pRg st="3" end="3"/>
                                            </p:txEl>
                                          </p:spTgt>
                                        </p:tgtEl>
                                        <p:attrNameLst>
                                          <p:attrName>ppt_x</p:attrName>
                                        </p:attrNameLst>
                                      </p:cBhvr>
                                    </p:anim>
                                    <p:anim from="0" to="-1.0" calcmode="lin" valueType="num">
                                      <p:cBhvr>
                                        <p:cTn id="20" dur="600" decel="50000" autoRev="1" fill="hold">
                                          <p:stCondLst>
                                            <p:cond delay="1800"/>
                                          </p:stCondLst>
                                        </p:cTn>
                                        <p:tgtEl>
                                          <p:spTgt spid="49154">
                                            <p:txEl>
                                              <p:pRg st="3" end="3"/>
                                            </p:txEl>
                                          </p:spTgt>
                                        </p:tgtEl>
                                        <p:attrNameLst>
                                          <p:attrName>xshear</p:attrName>
                                        </p:attrNameLst>
                                      </p:cBhvr>
                                    </p:anim>
                                    <p:animScale>
                                      <p:cBhvr>
                                        <p:cTn id="21" dur="600" decel="100000" autoRev="1" fill="hold">
                                          <p:stCondLst>
                                            <p:cond delay="1800"/>
                                          </p:stCondLst>
                                        </p:cTn>
                                        <p:tgtEl>
                                          <p:spTgt spid="49154">
                                            <p:txEl>
                                              <p:pRg st="3" end="3"/>
                                            </p:txEl>
                                          </p:spTgt>
                                        </p:tgtEl>
                                      </p:cBhvr>
                                      <p:from x="100000" y="100000"/>
                                      <p:to x="80000" y="100000"/>
                                    </p:animScale>
                                    <p:anim by="(#ppt_h/3+#ppt_w*0.1)" calcmode="lin" valueType="num">
                                      <p:cBhvr additive="sum">
                                        <p:cTn id="22" dur="600" decel="100000" autoRev="1" fill="hold">
                                          <p:stCondLst>
                                            <p:cond delay="1800"/>
                                          </p:stCondLst>
                                        </p:cTn>
                                        <p:tgtEl>
                                          <p:spTgt spid="49154">
                                            <p:txEl>
                                              <p:pRg st="3" end="3"/>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37930" y="6094194"/>
            <a:ext cx="5326138" cy="646331"/>
          </a:xfrm>
          <a:prstGeom prst="rect">
            <a:avLst/>
          </a:prstGeom>
        </p:spPr>
        <p:txBody>
          <a:bodyPr wrap="none">
            <a:spAutoFit/>
          </a:bodyPr>
          <a:lstStyle/>
          <a:p>
            <a:pPr algn="r" rtl="1">
              <a:lnSpc>
                <a:spcPct val="150000"/>
              </a:lnSpc>
              <a:buFont typeface="Arial" charset="0"/>
              <a:buNone/>
            </a:pPr>
            <a:r>
              <a:rPr lang="fa-IR" sz="2400" b="1" dirty="0">
                <a:solidFill>
                  <a:schemeClr val="accent1">
                    <a:lumMod val="20000"/>
                    <a:lumOff val="80000"/>
                  </a:schemeClr>
                </a:solidFill>
                <a:effectLst>
                  <a:outerShdw blurRad="38100" dist="38100" dir="2700000" algn="tl">
                    <a:srgbClr val="000000">
                      <a:alpha val="43137"/>
                    </a:srgbClr>
                  </a:outerShdw>
                </a:effectLst>
                <a:cs typeface="B Nazanin" panose="00000400000000000000" pitchFamily="2" charset="-78"/>
              </a:rPr>
              <a:t>خصوصیات </a:t>
            </a:r>
            <a:r>
              <a:rPr lang="fa-IR" sz="2400" b="1" dirty="0">
                <a:solidFill>
                  <a:schemeClr val="accent1">
                    <a:lumMod val="20000"/>
                    <a:lumOff val="80000"/>
                  </a:schemeClr>
                </a:solidFill>
                <a:effectLst>
                  <a:outerShdw blurRad="38100" dist="38100" dir="2700000" algn="tl">
                    <a:srgbClr val="000000">
                      <a:alpha val="43137"/>
                    </a:srgbClr>
                  </a:outerShdw>
                </a:effectLst>
                <a:cs typeface="B Nazanin" panose="00000400000000000000" pitchFamily="2" charset="-78"/>
              </a:rPr>
              <a:t>کیفی اطلاعات مالی براساس </a:t>
            </a:r>
            <a:r>
              <a:rPr lang="en-US" sz="2400" b="1" dirty="0">
                <a:solidFill>
                  <a:schemeClr val="accent1">
                    <a:lumMod val="20000"/>
                    <a:lumOff val="80000"/>
                  </a:schemeClr>
                </a:solidFill>
                <a:effectLst>
                  <a:outerShdw blurRad="38100" dist="38100" dir="2700000" algn="tl">
                    <a:srgbClr val="000000">
                      <a:alpha val="43137"/>
                    </a:srgbClr>
                  </a:outerShdw>
                </a:effectLst>
                <a:cs typeface="B Nazanin" panose="00000400000000000000" pitchFamily="2" charset="-78"/>
              </a:rPr>
              <a:t>SFAC8</a:t>
            </a:r>
          </a:p>
        </p:txBody>
      </p:sp>
      <p:sp>
        <p:nvSpPr>
          <p:cNvPr id="3" name="Rectangle 2"/>
          <p:cNvSpPr/>
          <p:nvPr/>
        </p:nvSpPr>
        <p:spPr>
          <a:xfrm>
            <a:off x="1835150" y="404813"/>
            <a:ext cx="5257800" cy="287337"/>
          </a:xfrm>
          <a:prstGeom prst="rect">
            <a:avLst/>
          </a:prstGeom>
          <a:solidFill>
            <a:schemeClr val="accent5">
              <a:lumMod val="40000"/>
              <a:lumOff val="60000"/>
            </a:schemeClr>
          </a:solidFill>
          <a:ln>
            <a:solidFill>
              <a:schemeClr val="bg1"/>
            </a:solidFill>
          </a:ln>
          <a:effectLst>
            <a:glow rad="63500">
              <a:schemeClr val="accent5">
                <a:satMod val="175000"/>
                <a:alpha val="40000"/>
              </a:schemeClr>
            </a:glow>
          </a:effectLst>
          <a:scene3d>
            <a:camera prst="orthographicFront"/>
            <a:lightRig rig="threePt" dir="t"/>
          </a:scene3d>
          <a:sp3d>
            <a:bevelT w="152400" h="50800" prst="softRound"/>
          </a:sp3d>
        </p:spPr>
        <p:style>
          <a:lnRef idx="2">
            <a:schemeClr val="accent6"/>
          </a:lnRef>
          <a:fillRef idx="1">
            <a:schemeClr val="lt1"/>
          </a:fillRef>
          <a:effectRef idx="0">
            <a:schemeClr val="accent6"/>
          </a:effectRef>
          <a:fontRef idx="minor">
            <a:schemeClr val="dk1"/>
          </a:fontRef>
        </p:style>
        <p:txBody>
          <a:bodyPr anchor="ctr"/>
          <a:lstStyle/>
          <a:p>
            <a:pPr algn="ctr" rtl="1">
              <a:defRPr/>
            </a:pPr>
            <a:r>
              <a:rPr lang="fa-IR" sz="1600" b="1" dirty="0">
                <a:solidFill>
                  <a:schemeClr val="bg2"/>
                </a:solidFill>
                <a:cs typeface="B Nazanin" panose="00000400000000000000" pitchFamily="2" charset="-78"/>
              </a:rPr>
              <a:t>بهای تمام شده  &lt;  منافع</a:t>
            </a:r>
            <a:endParaRPr lang="en-US" sz="1600" b="1" dirty="0">
              <a:solidFill>
                <a:schemeClr val="bg2"/>
              </a:solidFill>
              <a:cs typeface="B Nazanin" panose="00000400000000000000" pitchFamily="2" charset="-78"/>
            </a:endParaRPr>
          </a:p>
        </p:txBody>
      </p:sp>
      <p:sp>
        <p:nvSpPr>
          <p:cNvPr id="4" name="Rectangle 3"/>
          <p:cNvSpPr/>
          <p:nvPr/>
        </p:nvSpPr>
        <p:spPr>
          <a:xfrm>
            <a:off x="2484438" y="981075"/>
            <a:ext cx="4248150" cy="287338"/>
          </a:xfrm>
          <a:prstGeom prst="rect">
            <a:avLst/>
          </a:prstGeom>
          <a:solidFill>
            <a:schemeClr val="accent5">
              <a:lumMod val="40000"/>
              <a:lumOff val="60000"/>
            </a:schemeClr>
          </a:solidFill>
          <a:effectLst>
            <a:glow rad="63500">
              <a:schemeClr val="accent5">
                <a:satMod val="175000"/>
                <a:alpha val="40000"/>
              </a:schemeClr>
            </a:glow>
          </a:effectLst>
          <a:scene3d>
            <a:camera prst="orthographicFront"/>
            <a:lightRig rig="threePt" dir="t"/>
          </a:scene3d>
          <a:sp3d>
            <a:bevelT w="152400" h="50800" prst="softRound"/>
          </a:sp3d>
        </p:spPr>
        <p:style>
          <a:lnRef idx="2">
            <a:schemeClr val="accent1"/>
          </a:lnRef>
          <a:fillRef idx="1">
            <a:schemeClr val="lt1"/>
          </a:fillRef>
          <a:effectRef idx="0">
            <a:schemeClr val="accent1"/>
          </a:effectRef>
          <a:fontRef idx="minor">
            <a:schemeClr val="dk1"/>
          </a:fontRef>
        </p:style>
        <p:txBody>
          <a:bodyPr anchor="ctr"/>
          <a:lstStyle/>
          <a:p>
            <a:pPr algn="ctr" rtl="1">
              <a:defRPr/>
            </a:pPr>
            <a:r>
              <a:rPr lang="fa-IR" sz="1600" b="1" dirty="0">
                <a:solidFill>
                  <a:schemeClr val="bg2"/>
                </a:solidFill>
                <a:cs typeface="B Nazanin" panose="00000400000000000000" pitchFamily="2" charset="-78"/>
              </a:rPr>
              <a:t>اطلاعات سودمند در تصمیم گیری درباره وقایع اقتصادی</a:t>
            </a:r>
            <a:endParaRPr lang="en-US" sz="1600" b="1" dirty="0">
              <a:solidFill>
                <a:schemeClr val="bg2"/>
              </a:solidFill>
              <a:cs typeface="B Nazanin" panose="00000400000000000000" pitchFamily="2" charset="-78"/>
            </a:endParaRPr>
          </a:p>
        </p:txBody>
      </p:sp>
      <p:sp>
        <p:nvSpPr>
          <p:cNvPr id="5" name="Minus 4"/>
          <p:cNvSpPr/>
          <p:nvPr/>
        </p:nvSpPr>
        <p:spPr>
          <a:xfrm rot="5400000">
            <a:off x="2663031" y="2601119"/>
            <a:ext cx="3457575" cy="71438"/>
          </a:xfrm>
          <a:prstGeom prst="mathMinus">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b="1">
              <a:solidFill>
                <a:schemeClr val="bg2"/>
              </a:solidFill>
              <a:cs typeface="B Nazanin" panose="00000400000000000000" pitchFamily="2" charset="-78"/>
            </a:endParaRPr>
          </a:p>
        </p:txBody>
      </p:sp>
      <p:sp>
        <p:nvSpPr>
          <p:cNvPr id="6" name="Rectangle 5"/>
          <p:cNvSpPr/>
          <p:nvPr/>
        </p:nvSpPr>
        <p:spPr>
          <a:xfrm>
            <a:off x="1547813" y="1412875"/>
            <a:ext cx="1368425" cy="360363"/>
          </a:xfrm>
          <a:prstGeom prst="rect">
            <a:avLst/>
          </a:prstGeom>
          <a:solidFill>
            <a:schemeClr val="accent5">
              <a:lumMod val="40000"/>
              <a:lumOff val="60000"/>
            </a:schemeClr>
          </a:solidFill>
          <a:effectLst>
            <a:glow rad="63500">
              <a:schemeClr val="accent5">
                <a:satMod val="175000"/>
                <a:alpha val="40000"/>
              </a:schemeClr>
            </a:glow>
          </a:effectLst>
          <a:scene3d>
            <a:camera prst="orthographicFront"/>
            <a:lightRig rig="threePt" dir="t"/>
          </a:scene3d>
          <a:sp3d>
            <a:bevelT w="152400" h="50800" prst="softRound"/>
          </a:sp3d>
        </p:spPr>
        <p:style>
          <a:lnRef idx="1">
            <a:schemeClr val="accent1"/>
          </a:lnRef>
          <a:fillRef idx="2">
            <a:schemeClr val="accent1"/>
          </a:fillRef>
          <a:effectRef idx="1">
            <a:schemeClr val="accent1"/>
          </a:effectRef>
          <a:fontRef idx="minor">
            <a:schemeClr val="dk1"/>
          </a:fontRef>
        </p:style>
        <p:txBody>
          <a:bodyPr anchor="ctr"/>
          <a:lstStyle/>
          <a:p>
            <a:pPr algn="ctr" rtl="1">
              <a:defRPr/>
            </a:pPr>
            <a:r>
              <a:rPr lang="fa-IR" sz="1600" b="1" dirty="0">
                <a:solidFill>
                  <a:schemeClr val="bg2"/>
                </a:solidFill>
                <a:cs typeface="B Nazanin" panose="00000400000000000000" pitchFamily="2" charset="-78"/>
              </a:rPr>
              <a:t>مربوط بودن</a:t>
            </a:r>
            <a:endParaRPr lang="en-US" sz="1600" b="1" dirty="0">
              <a:solidFill>
                <a:schemeClr val="bg2"/>
              </a:solidFill>
              <a:cs typeface="B Nazanin" panose="00000400000000000000" pitchFamily="2" charset="-78"/>
            </a:endParaRPr>
          </a:p>
        </p:txBody>
      </p:sp>
      <p:sp>
        <p:nvSpPr>
          <p:cNvPr id="7" name="Minus 6"/>
          <p:cNvSpPr/>
          <p:nvPr/>
        </p:nvSpPr>
        <p:spPr>
          <a:xfrm rot="5400000">
            <a:off x="1944688" y="1952625"/>
            <a:ext cx="503237" cy="144463"/>
          </a:xfrm>
          <a:prstGeom prst="mathMinus">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b="1">
              <a:solidFill>
                <a:schemeClr val="bg2"/>
              </a:solidFill>
              <a:cs typeface="B Nazanin" panose="00000400000000000000" pitchFamily="2" charset="-78"/>
            </a:endParaRPr>
          </a:p>
        </p:txBody>
      </p:sp>
      <p:sp>
        <p:nvSpPr>
          <p:cNvPr id="8" name="Rectangle 7"/>
          <p:cNvSpPr/>
          <p:nvPr/>
        </p:nvSpPr>
        <p:spPr>
          <a:xfrm>
            <a:off x="2555875" y="2276475"/>
            <a:ext cx="1295400" cy="431800"/>
          </a:xfrm>
          <a:prstGeom prst="rect">
            <a:avLst/>
          </a:prstGeom>
          <a:solidFill>
            <a:schemeClr val="accent5">
              <a:lumMod val="20000"/>
              <a:lumOff val="80000"/>
            </a:schemeClr>
          </a:solidFill>
          <a:scene3d>
            <a:camera prst="orthographicFront"/>
            <a:lightRig rig="threePt" dir="t"/>
          </a:scene3d>
          <a:sp3d>
            <a:bevelT prst="convex"/>
          </a:sp3d>
        </p:spPr>
        <p:style>
          <a:lnRef idx="2">
            <a:schemeClr val="accent3"/>
          </a:lnRef>
          <a:fillRef idx="1">
            <a:schemeClr val="lt1"/>
          </a:fillRef>
          <a:effectRef idx="0">
            <a:schemeClr val="accent3"/>
          </a:effectRef>
          <a:fontRef idx="minor">
            <a:schemeClr val="dk1"/>
          </a:fontRef>
        </p:style>
        <p:txBody>
          <a:bodyPr anchor="ctr"/>
          <a:lstStyle/>
          <a:p>
            <a:pPr algn="ctr" rtl="1">
              <a:defRPr/>
            </a:pPr>
            <a:r>
              <a:rPr lang="fa-IR" sz="1600" b="1" dirty="0">
                <a:solidFill>
                  <a:schemeClr val="bg2"/>
                </a:solidFill>
                <a:cs typeface="B Nazanin" panose="00000400000000000000" pitchFamily="2" charset="-78"/>
              </a:rPr>
              <a:t> ارزش تایید کنندگی</a:t>
            </a:r>
            <a:endParaRPr lang="en-US" sz="1600" b="1" dirty="0">
              <a:solidFill>
                <a:schemeClr val="bg2"/>
              </a:solidFill>
              <a:cs typeface="B Nazanin" panose="00000400000000000000" pitchFamily="2" charset="-78"/>
            </a:endParaRPr>
          </a:p>
        </p:txBody>
      </p:sp>
      <p:sp>
        <p:nvSpPr>
          <p:cNvPr id="9" name="Rectangle 8"/>
          <p:cNvSpPr/>
          <p:nvPr/>
        </p:nvSpPr>
        <p:spPr>
          <a:xfrm>
            <a:off x="539750" y="2276475"/>
            <a:ext cx="1295400" cy="431800"/>
          </a:xfrm>
          <a:prstGeom prst="rect">
            <a:avLst/>
          </a:prstGeom>
          <a:solidFill>
            <a:schemeClr val="accent5">
              <a:lumMod val="20000"/>
              <a:lumOff val="80000"/>
            </a:schemeClr>
          </a:solidFill>
          <a:scene3d>
            <a:camera prst="orthographicFront"/>
            <a:lightRig rig="threePt" dir="t"/>
          </a:scene3d>
          <a:sp3d>
            <a:bevelT prst="convex"/>
          </a:sp3d>
        </p:spPr>
        <p:style>
          <a:lnRef idx="2">
            <a:schemeClr val="accent3"/>
          </a:lnRef>
          <a:fillRef idx="1">
            <a:schemeClr val="lt1"/>
          </a:fillRef>
          <a:effectRef idx="0">
            <a:schemeClr val="accent3"/>
          </a:effectRef>
          <a:fontRef idx="minor">
            <a:schemeClr val="dk1"/>
          </a:fontRef>
        </p:style>
        <p:txBody>
          <a:bodyPr anchor="ctr"/>
          <a:lstStyle/>
          <a:p>
            <a:pPr algn="ctr" rtl="1">
              <a:defRPr/>
            </a:pPr>
            <a:r>
              <a:rPr lang="fa-IR" sz="1600" b="1" dirty="0">
                <a:solidFill>
                  <a:schemeClr val="bg2"/>
                </a:solidFill>
                <a:cs typeface="B Nazanin" panose="00000400000000000000" pitchFamily="2" charset="-78"/>
              </a:rPr>
              <a:t>ارزش پیش بینی</a:t>
            </a:r>
            <a:endParaRPr lang="en-US" sz="1600" b="1" dirty="0">
              <a:solidFill>
                <a:schemeClr val="bg2"/>
              </a:solidFill>
              <a:cs typeface="B Nazanin" panose="00000400000000000000" pitchFamily="2" charset="-78"/>
            </a:endParaRPr>
          </a:p>
        </p:txBody>
      </p:sp>
      <p:sp>
        <p:nvSpPr>
          <p:cNvPr id="10" name="Rectangle 9"/>
          <p:cNvSpPr/>
          <p:nvPr/>
        </p:nvSpPr>
        <p:spPr>
          <a:xfrm>
            <a:off x="539750" y="3068638"/>
            <a:ext cx="3168650" cy="288925"/>
          </a:xfrm>
          <a:prstGeom prst="rect">
            <a:avLst/>
          </a:prstGeom>
          <a:solidFill>
            <a:schemeClr val="accent5">
              <a:lumMod val="20000"/>
              <a:lumOff val="80000"/>
            </a:schemeClr>
          </a:solidFill>
          <a:scene3d>
            <a:camera prst="orthographicFront"/>
            <a:lightRig rig="threePt" dir="t"/>
          </a:scene3d>
          <a:sp3d>
            <a:bevelT prst="convex"/>
          </a:sp3d>
        </p:spPr>
        <p:style>
          <a:lnRef idx="1">
            <a:schemeClr val="accent3"/>
          </a:lnRef>
          <a:fillRef idx="2">
            <a:schemeClr val="accent3"/>
          </a:fillRef>
          <a:effectRef idx="1">
            <a:schemeClr val="accent3"/>
          </a:effectRef>
          <a:fontRef idx="minor">
            <a:schemeClr val="dk1"/>
          </a:fontRef>
        </p:style>
        <p:txBody>
          <a:bodyPr anchor="ctr"/>
          <a:lstStyle/>
          <a:p>
            <a:pPr algn="ctr" rtl="1">
              <a:defRPr/>
            </a:pPr>
            <a:r>
              <a:rPr lang="fa-IR" sz="1600" b="1" dirty="0">
                <a:solidFill>
                  <a:schemeClr val="bg2"/>
                </a:solidFill>
                <a:cs typeface="B Nazanin" panose="00000400000000000000" pitchFamily="2" charset="-78"/>
              </a:rPr>
              <a:t>سطح اهمیت خاص واحد گزارشگر</a:t>
            </a:r>
            <a:endParaRPr lang="en-US" sz="1600" b="1" dirty="0">
              <a:solidFill>
                <a:schemeClr val="bg2"/>
              </a:solidFill>
              <a:cs typeface="B Nazanin" panose="00000400000000000000" pitchFamily="2" charset="-78"/>
            </a:endParaRPr>
          </a:p>
        </p:txBody>
      </p:sp>
      <p:sp>
        <p:nvSpPr>
          <p:cNvPr id="11" name="Rectangle 10"/>
          <p:cNvSpPr/>
          <p:nvPr/>
        </p:nvSpPr>
        <p:spPr>
          <a:xfrm>
            <a:off x="6011863" y="1484313"/>
            <a:ext cx="1296987" cy="360362"/>
          </a:xfrm>
          <a:prstGeom prst="rect">
            <a:avLst/>
          </a:prstGeom>
          <a:solidFill>
            <a:schemeClr val="accent5">
              <a:lumMod val="40000"/>
              <a:lumOff val="60000"/>
            </a:schemeClr>
          </a:solidFill>
          <a:effectLst>
            <a:glow rad="63500">
              <a:schemeClr val="accent5">
                <a:satMod val="175000"/>
                <a:alpha val="40000"/>
              </a:schemeClr>
            </a:glow>
          </a:effectLst>
          <a:scene3d>
            <a:camera prst="orthographicFront"/>
            <a:lightRig rig="threePt" dir="t"/>
          </a:scene3d>
          <a:sp3d>
            <a:bevelT w="152400" h="50800" prst="softRound"/>
          </a:sp3d>
        </p:spPr>
        <p:style>
          <a:lnRef idx="1">
            <a:schemeClr val="accent1"/>
          </a:lnRef>
          <a:fillRef idx="2">
            <a:schemeClr val="accent1"/>
          </a:fillRef>
          <a:effectRef idx="1">
            <a:schemeClr val="accent1"/>
          </a:effectRef>
          <a:fontRef idx="minor">
            <a:schemeClr val="dk1"/>
          </a:fontRef>
        </p:style>
        <p:txBody>
          <a:bodyPr anchor="ctr"/>
          <a:lstStyle/>
          <a:p>
            <a:pPr algn="r" rtl="1">
              <a:defRPr/>
            </a:pPr>
            <a:r>
              <a:rPr lang="fa-IR" sz="1600" b="1" dirty="0">
                <a:solidFill>
                  <a:schemeClr val="bg2"/>
                </a:solidFill>
                <a:cs typeface="B Nazanin" panose="00000400000000000000" pitchFamily="2" charset="-78"/>
              </a:rPr>
              <a:t>صداقت در ارائه</a:t>
            </a:r>
            <a:endParaRPr lang="en-US" sz="1600" b="1" dirty="0">
              <a:solidFill>
                <a:schemeClr val="bg2"/>
              </a:solidFill>
              <a:cs typeface="B Nazanin" panose="00000400000000000000" pitchFamily="2" charset="-78"/>
            </a:endParaRPr>
          </a:p>
        </p:txBody>
      </p:sp>
      <p:sp>
        <p:nvSpPr>
          <p:cNvPr id="12" name="Rectangle 11"/>
          <p:cNvSpPr/>
          <p:nvPr/>
        </p:nvSpPr>
        <p:spPr>
          <a:xfrm>
            <a:off x="7380288" y="2060575"/>
            <a:ext cx="1296987" cy="431800"/>
          </a:xfrm>
          <a:prstGeom prst="rect">
            <a:avLst/>
          </a:prstGeom>
          <a:solidFill>
            <a:schemeClr val="accent5">
              <a:lumMod val="20000"/>
              <a:lumOff val="80000"/>
            </a:schemeClr>
          </a:solidFill>
          <a:scene3d>
            <a:camera prst="orthographicFront"/>
            <a:lightRig rig="threePt" dir="t"/>
          </a:scene3d>
          <a:sp3d>
            <a:bevelT prst="convex"/>
          </a:sp3d>
        </p:spPr>
        <p:style>
          <a:lnRef idx="2">
            <a:schemeClr val="accent3"/>
          </a:lnRef>
          <a:fillRef idx="1">
            <a:schemeClr val="lt1"/>
          </a:fillRef>
          <a:effectRef idx="0">
            <a:schemeClr val="accent3"/>
          </a:effectRef>
          <a:fontRef idx="minor">
            <a:schemeClr val="dk1"/>
          </a:fontRef>
        </p:style>
        <p:txBody>
          <a:bodyPr anchor="ctr"/>
          <a:lstStyle/>
          <a:p>
            <a:pPr algn="ctr" rtl="1">
              <a:defRPr/>
            </a:pPr>
            <a:r>
              <a:rPr lang="fa-IR" sz="1600" b="1" dirty="0">
                <a:solidFill>
                  <a:schemeClr val="bg2"/>
                </a:solidFill>
                <a:cs typeface="B Nazanin" panose="00000400000000000000" pitchFamily="2" charset="-78"/>
              </a:rPr>
              <a:t>عاری از خطا</a:t>
            </a:r>
            <a:endParaRPr lang="en-US" sz="1600" b="1" dirty="0">
              <a:solidFill>
                <a:schemeClr val="bg2"/>
              </a:solidFill>
              <a:cs typeface="B Nazanin" panose="00000400000000000000" pitchFamily="2" charset="-78"/>
            </a:endParaRPr>
          </a:p>
        </p:txBody>
      </p:sp>
      <p:sp>
        <p:nvSpPr>
          <p:cNvPr id="13" name="Rectangle 12"/>
          <p:cNvSpPr/>
          <p:nvPr/>
        </p:nvSpPr>
        <p:spPr>
          <a:xfrm>
            <a:off x="4932363" y="2060575"/>
            <a:ext cx="1223962" cy="431800"/>
          </a:xfrm>
          <a:prstGeom prst="rect">
            <a:avLst/>
          </a:prstGeom>
          <a:solidFill>
            <a:schemeClr val="accent5">
              <a:lumMod val="20000"/>
              <a:lumOff val="80000"/>
            </a:schemeClr>
          </a:solidFill>
          <a:scene3d>
            <a:camera prst="orthographicFront"/>
            <a:lightRig rig="threePt" dir="t"/>
          </a:scene3d>
          <a:sp3d>
            <a:bevelT prst="convex"/>
          </a:sp3d>
        </p:spPr>
        <p:style>
          <a:lnRef idx="2">
            <a:schemeClr val="accent3"/>
          </a:lnRef>
          <a:fillRef idx="1">
            <a:schemeClr val="lt1"/>
          </a:fillRef>
          <a:effectRef idx="0">
            <a:schemeClr val="accent3"/>
          </a:effectRef>
          <a:fontRef idx="minor">
            <a:schemeClr val="dk1"/>
          </a:fontRef>
        </p:style>
        <p:txBody>
          <a:bodyPr anchor="ctr"/>
          <a:lstStyle/>
          <a:p>
            <a:pPr algn="ctr" rtl="1">
              <a:defRPr/>
            </a:pPr>
            <a:r>
              <a:rPr lang="fa-IR" sz="1600" b="1" dirty="0">
                <a:solidFill>
                  <a:schemeClr val="bg2"/>
                </a:solidFill>
                <a:cs typeface="B Nazanin" panose="00000400000000000000" pitchFamily="2" charset="-78"/>
              </a:rPr>
              <a:t>کامل بودن</a:t>
            </a:r>
            <a:endParaRPr lang="en-US" sz="1600" b="1" dirty="0">
              <a:solidFill>
                <a:schemeClr val="bg2"/>
              </a:solidFill>
              <a:cs typeface="B Nazanin" panose="00000400000000000000" pitchFamily="2" charset="-78"/>
            </a:endParaRPr>
          </a:p>
        </p:txBody>
      </p:sp>
      <p:sp>
        <p:nvSpPr>
          <p:cNvPr id="14" name="Rectangle 13"/>
          <p:cNvSpPr/>
          <p:nvPr/>
        </p:nvSpPr>
        <p:spPr>
          <a:xfrm>
            <a:off x="7524750" y="3213100"/>
            <a:ext cx="1150938" cy="360363"/>
          </a:xfrm>
          <a:prstGeom prst="rect">
            <a:avLst/>
          </a:prstGeom>
          <a:solidFill>
            <a:schemeClr val="accent5">
              <a:lumMod val="20000"/>
              <a:lumOff val="80000"/>
            </a:schemeClr>
          </a:solidFill>
          <a:scene3d>
            <a:camera prst="orthographicFront"/>
            <a:lightRig rig="threePt" dir="t"/>
          </a:scene3d>
          <a:sp3d>
            <a:bevelT prst="convex"/>
          </a:sp3d>
        </p:spPr>
        <p:style>
          <a:lnRef idx="1">
            <a:schemeClr val="accent3"/>
          </a:lnRef>
          <a:fillRef idx="2">
            <a:schemeClr val="accent3"/>
          </a:fillRef>
          <a:effectRef idx="1">
            <a:schemeClr val="accent3"/>
          </a:effectRef>
          <a:fontRef idx="minor">
            <a:schemeClr val="dk1"/>
          </a:fontRef>
        </p:style>
        <p:txBody>
          <a:bodyPr anchor="ctr"/>
          <a:lstStyle/>
          <a:p>
            <a:pPr algn="ctr" rtl="1">
              <a:defRPr/>
            </a:pPr>
            <a:r>
              <a:rPr lang="fa-IR" sz="1600" b="1" dirty="0">
                <a:solidFill>
                  <a:schemeClr val="bg2"/>
                </a:solidFill>
                <a:cs typeface="B Nazanin" panose="00000400000000000000" pitchFamily="2" charset="-78"/>
              </a:rPr>
              <a:t>بی طرفی </a:t>
            </a:r>
            <a:endParaRPr lang="en-US" sz="1600" b="1" dirty="0">
              <a:solidFill>
                <a:schemeClr val="bg2"/>
              </a:solidFill>
              <a:cs typeface="B Nazanin" panose="00000400000000000000" pitchFamily="2" charset="-78"/>
            </a:endParaRPr>
          </a:p>
        </p:txBody>
      </p:sp>
      <p:sp>
        <p:nvSpPr>
          <p:cNvPr id="15" name="Rectangle 14"/>
          <p:cNvSpPr/>
          <p:nvPr/>
        </p:nvSpPr>
        <p:spPr>
          <a:xfrm>
            <a:off x="3419475" y="3933825"/>
            <a:ext cx="1944688" cy="2159000"/>
          </a:xfrm>
          <a:prstGeom prst="rect">
            <a:avLst/>
          </a:prstGeom>
          <a:solidFill>
            <a:schemeClr val="accent5">
              <a:lumMod val="20000"/>
              <a:lumOff val="80000"/>
            </a:schemeClr>
          </a:solidFill>
          <a:scene3d>
            <a:camera prst="orthographicFront"/>
            <a:lightRig rig="threePt" dir="t"/>
          </a:scene3d>
          <a:sp3d>
            <a:bevelT prst="convex"/>
          </a:sp3d>
        </p:spPr>
        <p:style>
          <a:lnRef idx="1">
            <a:schemeClr val="accent1"/>
          </a:lnRef>
          <a:fillRef idx="2">
            <a:schemeClr val="accent1"/>
          </a:fillRef>
          <a:effectRef idx="1">
            <a:schemeClr val="accent1"/>
          </a:effectRef>
          <a:fontRef idx="minor">
            <a:schemeClr val="dk1"/>
          </a:fontRef>
        </p:style>
        <p:txBody>
          <a:bodyPr anchor="ctr"/>
          <a:lstStyle/>
          <a:p>
            <a:pPr algn="r" rtl="1">
              <a:defRPr/>
            </a:pPr>
            <a:r>
              <a:rPr lang="fa-IR" sz="1600" b="1" dirty="0">
                <a:solidFill>
                  <a:schemeClr val="bg2"/>
                </a:solidFill>
                <a:cs typeface="B Nazanin" panose="00000400000000000000" pitchFamily="2" charset="-78"/>
              </a:rPr>
              <a:t>ویژگی های فزاینده: </a:t>
            </a:r>
          </a:p>
          <a:p>
            <a:pPr algn="r" rtl="1">
              <a:defRPr/>
            </a:pPr>
            <a:endParaRPr lang="fa-IR" sz="1600" b="1" dirty="0">
              <a:solidFill>
                <a:schemeClr val="bg2"/>
              </a:solidFill>
              <a:cs typeface="B Nazanin" panose="00000400000000000000" pitchFamily="2" charset="-78"/>
            </a:endParaRPr>
          </a:p>
          <a:p>
            <a:pPr algn="r" rtl="1">
              <a:buFont typeface="Arial" pitchFamily="34" charset="0"/>
              <a:buChar char="•"/>
              <a:defRPr/>
            </a:pPr>
            <a:r>
              <a:rPr lang="fa-IR" sz="1600" b="1" dirty="0">
                <a:solidFill>
                  <a:schemeClr val="bg2"/>
                </a:solidFill>
                <a:cs typeface="B Nazanin" panose="00000400000000000000" pitchFamily="2" charset="-78"/>
              </a:rPr>
              <a:t>قابلیت مقایسه </a:t>
            </a:r>
          </a:p>
          <a:p>
            <a:pPr algn="r" rtl="1">
              <a:defRPr/>
            </a:pPr>
            <a:endParaRPr lang="fa-IR" sz="1600" b="1" dirty="0">
              <a:solidFill>
                <a:schemeClr val="bg2"/>
              </a:solidFill>
              <a:cs typeface="B Nazanin" panose="00000400000000000000" pitchFamily="2" charset="-78"/>
            </a:endParaRPr>
          </a:p>
          <a:p>
            <a:pPr algn="r" rtl="1">
              <a:defRPr/>
            </a:pPr>
            <a:endParaRPr lang="fa-IR" sz="1600" b="1" dirty="0">
              <a:solidFill>
                <a:schemeClr val="bg2"/>
              </a:solidFill>
              <a:cs typeface="B Nazanin" panose="00000400000000000000" pitchFamily="2" charset="-78"/>
            </a:endParaRPr>
          </a:p>
          <a:p>
            <a:pPr algn="r" rtl="1">
              <a:defRPr/>
            </a:pPr>
            <a:endParaRPr lang="fa-IR" sz="1600" b="1" dirty="0">
              <a:solidFill>
                <a:schemeClr val="bg2"/>
              </a:solidFill>
              <a:cs typeface="B Nazanin" panose="00000400000000000000" pitchFamily="2" charset="-78"/>
            </a:endParaRPr>
          </a:p>
        </p:txBody>
      </p:sp>
      <p:sp>
        <p:nvSpPr>
          <p:cNvPr id="16" name="Minus 15"/>
          <p:cNvSpPr/>
          <p:nvPr/>
        </p:nvSpPr>
        <p:spPr>
          <a:xfrm>
            <a:off x="1692275" y="2133600"/>
            <a:ext cx="1008063" cy="142875"/>
          </a:xfrm>
          <a:prstGeom prst="mathMinus">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b="1">
              <a:solidFill>
                <a:schemeClr val="bg2"/>
              </a:solidFill>
              <a:cs typeface="B Nazanin" panose="00000400000000000000" pitchFamily="2" charset="-78"/>
            </a:endParaRPr>
          </a:p>
        </p:txBody>
      </p:sp>
      <p:sp>
        <p:nvSpPr>
          <p:cNvPr id="17" name="Minus 16"/>
          <p:cNvSpPr/>
          <p:nvPr/>
        </p:nvSpPr>
        <p:spPr>
          <a:xfrm>
            <a:off x="6011863" y="2133600"/>
            <a:ext cx="1512887" cy="142875"/>
          </a:xfrm>
          <a:prstGeom prst="mathMinus">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b="1">
              <a:solidFill>
                <a:schemeClr val="bg2"/>
              </a:solidFill>
              <a:cs typeface="B Nazanin" panose="00000400000000000000" pitchFamily="2" charset="-78"/>
            </a:endParaRPr>
          </a:p>
        </p:txBody>
      </p:sp>
      <p:sp>
        <p:nvSpPr>
          <p:cNvPr id="18" name="Minus 17"/>
          <p:cNvSpPr/>
          <p:nvPr/>
        </p:nvSpPr>
        <p:spPr>
          <a:xfrm>
            <a:off x="6732588" y="-387350"/>
            <a:ext cx="46037" cy="6119813"/>
          </a:xfrm>
          <a:prstGeom prst="mathMinus">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b="1">
              <a:solidFill>
                <a:schemeClr val="bg2"/>
              </a:solidFill>
              <a:cs typeface="B Nazanin" panose="00000400000000000000" pitchFamily="2" charset="-78"/>
            </a:endParaRPr>
          </a:p>
        </p:txBody>
      </p:sp>
      <p:sp>
        <p:nvSpPr>
          <p:cNvPr id="19" name="Minus 18"/>
          <p:cNvSpPr/>
          <p:nvPr/>
        </p:nvSpPr>
        <p:spPr>
          <a:xfrm>
            <a:off x="6659563" y="3357563"/>
            <a:ext cx="865187" cy="71437"/>
          </a:xfrm>
          <a:prstGeom prst="mathMinus">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b="1">
              <a:solidFill>
                <a:schemeClr val="bg2"/>
              </a:solidFill>
              <a:cs typeface="B Nazanin" panose="00000400000000000000" pitchFamily="2" charset="-78"/>
            </a:endParaRPr>
          </a:p>
        </p:txBody>
      </p:sp>
    </p:spTree>
  </p:cSld>
  <p:clrMapOvr>
    <a:masterClrMapping/>
  </p:clrMapOvr>
  <mc:AlternateContent xmlns:mc="http://schemas.openxmlformats.org/markup-compatibility/2006">
    <mc:Choice xmlns:p14="http://schemas.microsoft.com/office/powerpoint/2010/main" Requires="p14">
      <p:transition spd="slow" p14:dur="1600">
        <p14:gallery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6" presetClass="entr" presetSubtype="0" fill="hold" grpId="0" nodeType="clickEffect">
                                  <p:stCondLst>
                                    <p:cond delay="0"/>
                                  </p:stCondLst>
                                  <p:iterate type="lt">
                                    <p:tmPct val="10000"/>
                                  </p:iterate>
                                  <p:childTnLst>
                                    <p:set>
                                      <p:cBhvr>
                                        <p:cTn id="11" dur="1" fill="hold">
                                          <p:stCondLst>
                                            <p:cond delay="0"/>
                                          </p:stCondLst>
                                        </p:cTn>
                                        <p:tgtEl>
                                          <p:spTgt spid="3"/>
                                        </p:tgtEl>
                                        <p:attrNameLst>
                                          <p:attrName>style.visibility</p:attrName>
                                        </p:attrNameLst>
                                      </p:cBhvr>
                                      <p:to>
                                        <p:strVal val="visible"/>
                                      </p:to>
                                    </p:set>
                                    <p:anim by="(-#ppt_w*2)" calcmode="lin" valueType="num">
                                      <p:cBhvr rctx="PPT">
                                        <p:cTn id="12" dur="500" autoRev="1" fill="hold">
                                          <p:stCondLst>
                                            <p:cond delay="0"/>
                                          </p:stCondLst>
                                        </p:cTn>
                                        <p:tgtEl>
                                          <p:spTgt spid="3"/>
                                        </p:tgtEl>
                                        <p:attrNameLst>
                                          <p:attrName>ppt_w</p:attrName>
                                        </p:attrNameLst>
                                      </p:cBhvr>
                                    </p:anim>
                                    <p:anim by="(#ppt_w*0.50)" calcmode="lin" valueType="num">
                                      <p:cBhvr>
                                        <p:cTn id="13" dur="500" decel="50000" autoRev="1" fill="hold">
                                          <p:stCondLst>
                                            <p:cond delay="0"/>
                                          </p:stCondLst>
                                        </p:cTn>
                                        <p:tgtEl>
                                          <p:spTgt spid="3"/>
                                        </p:tgtEl>
                                        <p:attrNameLst>
                                          <p:attrName>ppt_x</p:attrName>
                                        </p:attrNameLst>
                                      </p:cBhvr>
                                    </p:anim>
                                    <p:anim from="(-#ppt_h/2)" to="(#ppt_y)" calcmode="lin" valueType="num">
                                      <p:cBhvr>
                                        <p:cTn id="14" dur="1000" fill="hold">
                                          <p:stCondLst>
                                            <p:cond delay="0"/>
                                          </p:stCondLst>
                                        </p:cTn>
                                        <p:tgtEl>
                                          <p:spTgt spid="3"/>
                                        </p:tgtEl>
                                        <p:attrNameLst>
                                          <p:attrName>ppt_y</p:attrName>
                                        </p:attrNameLst>
                                      </p:cBhvr>
                                    </p:anim>
                                    <p:animRot by="21600000">
                                      <p:cBhvr>
                                        <p:cTn id="15" dur="1000" fill="hold">
                                          <p:stCondLst>
                                            <p:cond delay="0"/>
                                          </p:stCondLst>
                                        </p:cTn>
                                        <p:tgtEl>
                                          <p:spTgt spid="3"/>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20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20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20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9" grpId="0" animBg="1"/>
      <p:bldP spid="12" grpId="0" animBg="1"/>
      <p:bldP spid="13"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ubtitle 2"/>
          <p:cNvSpPr>
            <a:spLocks noGrp="1"/>
          </p:cNvSpPr>
          <p:nvPr>
            <p:ph type="subTitle" idx="1"/>
          </p:nvPr>
        </p:nvSpPr>
        <p:spPr>
          <a:xfrm>
            <a:off x="539750" y="1844824"/>
            <a:ext cx="7993063" cy="4536926"/>
          </a:xfrm>
        </p:spPr>
        <p:txBody>
          <a:bodyPr vert="horz" lIns="91440" tIns="45720" rIns="91440" bIns="45720" rtlCol="0" anchor="t">
            <a:normAutofit/>
          </a:bodyPr>
          <a:lstStyle/>
          <a:p>
            <a:pPr algn="just">
              <a:lnSpc>
                <a:spcPct val="150000"/>
              </a:lnSpc>
              <a:buFont typeface="Arial" charset="0"/>
            </a:pPr>
            <a:r>
              <a:rPr lang="fa-IR" sz="2400" dirty="0">
                <a:solidFill>
                  <a:schemeClr val="tx1"/>
                </a:solidFill>
                <a:cs typeface="B Nazanin" panose="00000400000000000000" pitchFamily="2" charset="-78"/>
              </a:rPr>
              <a:t>چارچوب نظری با قانون اساسی از این نظر متفاوت است که چارچوب نظری دارای عناصر اختیاری قانون اساسی نیست . </a:t>
            </a:r>
          </a:p>
          <a:p>
            <a:pPr algn="just">
              <a:lnSpc>
                <a:spcPct val="150000"/>
              </a:lnSpc>
              <a:buFont typeface="Arial" charset="0"/>
            </a:pPr>
            <a:r>
              <a:rPr lang="fa-IR" sz="2400" dirty="0">
                <a:solidFill>
                  <a:schemeClr val="tx1"/>
                </a:solidFill>
                <a:cs typeface="B Nazanin" panose="00000400000000000000" pitchFamily="2" charset="-78"/>
              </a:rPr>
              <a:t>این چارچوب دارای عناصر غیر اختیاری میباشد و استانداردها می بایست کاملا بر اساس آن وضع شود . </a:t>
            </a:r>
          </a:p>
        </p:txBody>
      </p:sp>
      <p:sp>
        <p:nvSpPr>
          <p:cNvPr id="2" name="Rectangle 1"/>
          <p:cNvSpPr/>
          <p:nvPr/>
        </p:nvSpPr>
        <p:spPr>
          <a:xfrm>
            <a:off x="1895239" y="764704"/>
            <a:ext cx="5782353" cy="769441"/>
          </a:xfrm>
          <a:prstGeom prst="rect">
            <a:avLst/>
          </a:prstGeom>
        </p:spPr>
        <p:txBody>
          <a:bodyPr wrap="none">
            <a:spAutoFit/>
          </a:bodyPr>
          <a:lstStyle/>
          <a:p>
            <a:pPr algn="r" rtl="1">
              <a:lnSpc>
                <a:spcPct val="150000"/>
              </a:lnSpc>
              <a:buFont typeface="Arial" charset="0"/>
              <a:buNone/>
            </a:pPr>
            <a:r>
              <a:rPr lang="fa-IR" sz="3200" b="1" dirty="0">
                <a:solidFill>
                  <a:schemeClr val="accent1">
                    <a:lumMod val="20000"/>
                    <a:lumOff val="80000"/>
                  </a:schemeClr>
                </a:solidFill>
                <a:effectLst>
                  <a:outerShdw blurRad="38100" dist="38100" dir="2700000" algn="tl">
                    <a:srgbClr val="000000">
                      <a:alpha val="43137"/>
                    </a:srgbClr>
                  </a:outerShdw>
                </a:effectLst>
                <a:cs typeface="B Nazanin" panose="00000400000000000000" pitchFamily="2" charset="-78"/>
              </a:rPr>
              <a:t>دیدگاه قانونی نسبت به چارچوب نظری : </a:t>
            </a:r>
          </a:p>
        </p:txBody>
      </p:sp>
      <p:pic>
        <p:nvPicPr>
          <p:cNvPr id="4" name="Picture 5" descr="C:\Documents and Settings\a_edalat.KHOBREH\Desktop\thumbnail2.jpg"/>
          <p:cNvPicPr>
            <a:picLocks noChangeAspect="1" noChangeArrowheads="1"/>
          </p:cNvPicPr>
          <p:nvPr/>
        </p:nvPicPr>
        <p:blipFill>
          <a:blip r:embed="rId2" cstate="print"/>
          <a:srcRect/>
          <a:stretch>
            <a:fillRect/>
          </a:stretch>
        </p:blipFill>
        <p:spPr bwMode="auto">
          <a:xfrm rot="1167149">
            <a:off x="469005" y="4665867"/>
            <a:ext cx="3143272" cy="148107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mc:AlternateContent xmlns:mc="http://schemas.openxmlformats.org/markup-compatibility/2006">
    <mc:Choice xmlns:p14="http://schemas.microsoft.com/office/powerpoint/2010/main" Requires="p14">
      <p:transition spd="slow" p14:dur="1600">
        <p14:gallery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plus(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0253" y="116632"/>
            <a:ext cx="4942379" cy="1508105"/>
          </a:xfrm>
        </p:spPr>
        <p:txBody>
          <a:bodyPr wrap="none">
            <a:spAutoFit/>
          </a:bodyPr>
          <a:lstStyle/>
          <a:p>
            <a:pPr algn="ctr" fontAlgn="base">
              <a:lnSpc>
                <a:spcPct val="150000"/>
              </a:lnSpc>
              <a:spcAft>
                <a:spcPct val="0"/>
              </a:spcAft>
              <a:buFont typeface="Arial" charset="0"/>
            </a:pPr>
            <a:r>
              <a:rPr lang="fa-IR" sz="3200" b="1" dirty="0">
                <a:solidFill>
                  <a:schemeClr val="accent1">
                    <a:lumMod val="20000"/>
                    <a:lumOff val="80000"/>
                  </a:schemeClr>
                </a:solidFill>
                <a:effectLst>
                  <a:outerShdw blurRad="38100" dist="38100" dir="2700000" algn="tl">
                    <a:srgbClr val="000000">
                      <a:alpha val="43137"/>
                    </a:srgbClr>
                  </a:outerShdw>
                </a:effectLst>
                <a:latin typeface="Arial" charset="0"/>
                <a:ea typeface="+mn-ea"/>
                <a:cs typeface="B Nazanin" panose="00000400000000000000" pitchFamily="2" charset="-78"/>
              </a:rPr>
              <a:t>در بررسی محتوای چارچوب </a:t>
            </a:r>
            <a:r>
              <a:rPr lang="fa-IR" sz="3200" b="1" dirty="0" smtClean="0">
                <a:solidFill>
                  <a:schemeClr val="accent1">
                    <a:lumMod val="20000"/>
                    <a:lumOff val="80000"/>
                  </a:schemeClr>
                </a:solidFill>
                <a:effectLst>
                  <a:outerShdw blurRad="38100" dist="38100" dir="2700000" algn="tl">
                    <a:srgbClr val="000000">
                      <a:alpha val="43137"/>
                    </a:srgbClr>
                  </a:outerShdw>
                </a:effectLst>
                <a:latin typeface="Arial" charset="0"/>
                <a:ea typeface="+mn-ea"/>
                <a:cs typeface="B Nazanin" panose="00000400000000000000" pitchFamily="2" charset="-78"/>
              </a:rPr>
              <a:t>نظری</a:t>
            </a:r>
            <a:br>
              <a:rPr lang="fa-IR" sz="3200" b="1" dirty="0" smtClean="0">
                <a:solidFill>
                  <a:schemeClr val="accent1">
                    <a:lumMod val="20000"/>
                    <a:lumOff val="80000"/>
                  </a:schemeClr>
                </a:solidFill>
                <a:effectLst>
                  <a:outerShdw blurRad="38100" dist="38100" dir="2700000" algn="tl">
                    <a:srgbClr val="000000">
                      <a:alpha val="43137"/>
                    </a:srgbClr>
                  </a:outerShdw>
                </a:effectLst>
                <a:latin typeface="Arial" charset="0"/>
                <a:ea typeface="+mn-ea"/>
                <a:cs typeface="B Nazanin" panose="00000400000000000000" pitchFamily="2" charset="-78"/>
              </a:rPr>
            </a:br>
            <a:r>
              <a:rPr lang="fa-IR" sz="3200" b="1" dirty="0" smtClean="0">
                <a:solidFill>
                  <a:schemeClr val="accent1">
                    <a:lumMod val="20000"/>
                    <a:lumOff val="80000"/>
                  </a:schemeClr>
                </a:solidFill>
                <a:effectLst>
                  <a:outerShdw blurRad="38100" dist="38100" dir="2700000" algn="tl">
                    <a:srgbClr val="000000">
                      <a:alpha val="43137"/>
                    </a:srgbClr>
                  </a:outerShdw>
                </a:effectLst>
                <a:latin typeface="Arial" charset="0"/>
                <a:ea typeface="+mn-ea"/>
                <a:cs typeface="B Nazanin" panose="00000400000000000000" pitchFamily="2" charset="-78"/>
              </a:rPr>
              <a:t> </a:t>
            </a:r>
            <a:r>
              <a:rPr lang="fa-IR" sz="3200" b="1" dirty="0">
                <a:solidFill>
                  <a:schemeClr val="accent1">
                    <a:lumMod val="20000"/>
                    <a:lumOff val="80000"/>
                  </a:schemeClr>
                </a:solidFill>
                <a:effectLst>
                  <a:outerShdw blurRad="38100" dist="38100" dir="2700000" algn="tl">
                    <a:srgbClr val="000000">
                      <a:alpha val="43137"/>
                    </a:srgbClr>
                  </a:outerShdw>
                </a:effectLst>
                <a:latin typeface="Arial" charset="0"/>
                <a:ea typeface="+mn-ea"/>
                <a:cs typeface="B Nazanin" panose="00000400000000000000" pitchFamily="2" charset="-78"/>
              </a:rPr>
              <a:t>باید به دو نکته مهم توجه داشت : </a:t>
            </a:r>
          </a:p>
        </p:txBody>
      </p:sp>
      <p:sp>
        <p:nvSpPr>
          <p:cNvPr id="3" name="Content Placeholder 2"/>
          <p:cNvSpPr>
            <a:spLocks noGrp="1"/>
          </p:cNvSpPr>
          <p:nvPr>
            <p:ph idx="1"/>
          </p:nvPr>
        </p:nvSpPr>
        <p:spPr>
          <a:xfrm>
            <a:off x="539552" y="1772816"/>
            <a:ext cx="8295830" cy="4536504"/>
          </a:xfrm>
        </p:spPr>
        <p:txBody>
          <a:bodyPr vert="horz" lIns="91440" tIns="45720" rIns="91440" bIns="45720" rtlCol="0" anchor="t">
            <a:normAutofit fontScale="92500"/>
          </a:bodyPr>
          <a:lstStyle/>
          <a:p>
            <a:pPr marL="0" indent="0" algn="just">
              <a:lnSpc>
                <a:spcPct val="150000"/>
              </a:lnSpc>
              <a:buFont typeface="Arial" charset="0"/>
              <a:buNone/>
            </a:pPr>
            <a:r>
              <a:rPr lang="fa-IR" sz="2400" cap="all" dirty="0">
                <a:cs typeface="B Nazanin" panose="00000400000000000000" pitchFamily="2" charset="-78"/>
              </a:rPr>
              <a:t>1. این سند را میتوان سندی تکامل یافته دانست که بخش های مهمی از آن شدیدا بر پایه تلاش های صورت گرفته توسط سایر نهادهای قانون گذار است . </a:t>
            </a:r>
          </a:p>
          <a:p>
            <a:pPr marL="0" indent="0" algn="just">
              <a:lnSpc>
                <a:spcPct val="150000"/>
              </a:lnSpc>
              <a:buFont typeface="Arial" charset="0"/>
              <a:buNone/>
            </a:pPr>
            <a:r>
              <a:rPr lang="fa-IR" sz="2400" cap="all" dirty="0">
                <a:cs typeface="B Nazanin" panose="00000400000000000000" pitchFamily="2" charset="-78"/>
              </a:rPr>
              <a:t> 2. علی رغم انتقاداتی که بر چارچوب نظری در حال حاضر و آینده وارد است   ̨ این سند  میتواند بهبود یابد تا آنجا که زیر بنایی بی نقص برای استانداردهای حسابداری فراهم آورد. </a:t>
            </a:r>
          </a:p>
          <a:p>
            <a:pPr marL="0" indent="0" algn="just">
              <a:lnSpc>
                <a:spcPct val="150000"/>
              </a:lnSpc>
              <a:buFont typeface="Arial" charset="0"/>
              <a:buNone/>
            </a:pPr>
            <a:r>
              <a:rPr lang="fa-IR" sz="2400" cap="all" dirty="0">
                <a:cs typeface="B Nazanin" panose="00000400000000000000" pitchFamily="2" charset="-78"/>
              </a:rPr>
              <a:t>به عقیده برخی محققان چارچوب نظری در بردارنده هر دو مفهوم قانون اساسی و تئوری است .</a:t>
            </a:r>
          </a:p>
          <a:p>
            <a:pPr marL="0" indent="0" algn="just">
              <a:lnSpc>
                <a:spcPct val="150000"/>
              </a:lnSpc>
              <a:buFont typeface="Arial" charset="0"/>
              <a:buNone/>
            </a:pPr>
            <a:r>
              <a:rPr lang="fa-IR" sz="2400" cap="all" dirty="0">
                <a:cs typeface="B Nazanin" panose="00000400000000000000" pitchFamily="2" charset="-78"/>
              </a:rPr>
              <a:t>براساس دیدگاه قانونی : نه تنها استانداردها را میتوان ارتقا بخشید بلکه خود چارچوب نظری نیز در معرض اصلاح و بهبود خواهد بود</a:t>
            </a:r>
            <a:r>
              <a:rPr lang="fa-IR" sz="2400" cap="all" dirty="0" smtClean="0">
                <a:cs typeface="B Nazanin" panose="00000400000000000000" pitchFamily="2" charset="-78"/>
              </a:rPr>
              <a:t>.</a:t>
            </a:r>
            <a:endParaRPr lang="en-US" sz="2400" cap="all" dirty="0">
              <a:cs typeface="B Nazanin" panose="00000400000000000000" pitchFamily="2" charset="-78"/>
            </a:endParaRPr>
          </a:p>
        </p:txBody>
      </p:sp>
    </p:spTree>
    <p:extLst>
      <p:ext uri="{BB962C8B-B14F-4D97-AF65-F5344CB8AC3E}">
        <p14:creationId xmlns:p14="http://schemas.microsoft.com/office/powerpoint/2010/main" val="1517069214"/>
      </p:ext>
    </p:extLst>
  </p:cSld>
  <p:clrMapOvr>
    <a:masterClrMapping/>
  </p:clrMapOvr>
  <p:transition spd="slow">
    <p:wheel/>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1556792"/>
            <a:ext cx="7848756" cy="4195481"/>
          </a:xfrm>
        </p:spPr>
        <p:txBody>
          <a:bodyPr vert="horz" lIns="91440" tIns="45720" rIns="91440" bIns="45720" rtlCol="0" anchor="t">
            <a:normAutofit/>
          </a:bodyPr>
          <a:lstStyle/>
          <a:p>
            <a:pPr algn="just">
              <a:lnSpc>
                <a:spcPct val="150000"/>
              </a:lnSpc>
            </a:pPr>
            <a:r>
              <a:rPr lang="fa-IR" sz="2400" cap="all" dirty="0" smtClean="0">
                <a:cs typeface="B Nazanin" panose="00000400000000000000" pitchFamily="2" charset="-78"/>
              </a:rPr>
              <a:t>در </a:t>
            </a:r>
            <a:r>
              <a:rPr lang="fa-IR" sz="2400" cap="all" dirty="0">
                <a:cs typeface="B Nazanin" panose="00000400000000000000" pitchFamily="2" charset="-78"/>
              </a:rPr>
              <a:t>دیدگاه قانونی نسبت به تدوین استانداردها ̨ یک چارچوب نظری به خوبی مفهوم پیدا میکند زیرا از ماهیت منطقی فرایند حمایت کرده و موجب ارتقای آن شده است.  </a:t>
            </a:r>
            <a:r>
              <a:rPr lang="fa-IR" sz="2400" cap="all" dirty="0">
                <a:cs typeface="B Nazanin" panose="00000400000000000000" pitchFamily="2" charset="-78"/>
              </a:rPr>
              <a:t>به عقیده برخی محققان چارچوب نظری در بر دارنده هر دو مفهوم قانون اساسی و تئوری میباشد .  </a:t>
            </a:r>
          </a:p>
          <a:p>
            <a:pPr algn="just">
              <a:lnSpc>
                <a:spcPct val="150000"/>
              </a:lnSpc>
            </a:pPr>
            <a:r>
              <a:rPr lang="fa-IR" sz="2400" cap="all" dirty="0">
                <a:cs typeface="B Nazanin" panose="00000400000000000000" pitchFamily="2" charset="-78"/>
              </a:rPr>
              <a:t>از دیدگاه تئوریک  ̨چارچوب نظری برای ارزیابی رویه های گوناگون حسابداری ضوابطی همچون خصوصیات کیفی گزارشگری مالی را فراهم می آورد. </a:t>
            </a:r>
          </a:p>
          <a:p>
            <a:pPr algn="just">
              <a:lnSpc>
                <a:spcPct val="150000"/>
              </a:lnSpc>
            </a:pPr>
            <a:endParaRPr lang="fa-IR" sz="2400" cap="all" dirty="0">
              <a:cs typeface="B Nazanin" panose="00000400000000000000" pitchFamily="2" charset="-78"/>
            </a:endParaRPr>
          </a:p>
        </p:txBody>
      </p:sp>
    </p:spTree>
    <p:extLst>
      <p:ext uri="{BB962C8B-B14F-4D97-AF65-F5344CB8AC3E}">
        <p14:creationId xmlns:p14="http://schemas.microsoft.com/office/powerpoint/2010/main" val="919875677"/>
      </p:ext>
    </p:extLst>
  </p:cSld>
  <p:clrMapOvr>
    <a:masterClrMapping/>
  </p:clrMapOvr>
  <p:transition spd="slow">
    <p:wheel/>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ubtitle 2"/>
          <p:cNvSpPr>
            <a:spLocks noGrp="1"/>
          </p:cNvSpPr>
          <p:nvPr>
            <p:ph type="subTitle" idx="1"/>
          </p:nvPr>
        </p:nvSpPr>
        <p:spPr>
          <a:xfrm>
            <a:off x="395537" y="1700808"/>
            <a:ext cx="8426202" cy="4679355"/>
          </a:xfrm>
        </p:spPr>
        <p:txBody>
          <a:bodyPr vert="horz" lIns="91440" tIns="45720" rIns="91440" bIns="45720" rtlCol="0" anchor="t">
            <a:normAutofit/>
          </a:bodyPr>
          <a:lstStyle/>
          <a:p>
            <a:pPr algn="just">
              <a:lnSpc>
                <a:spcPct val="150000"/>
              </a:lnSpc>
              <a:buFont typeface="Arial" charset="0"/>
            </a:pPr>
            <a:r>
              <a:rPr lang="fa-IR" sz="2400" dirty="0" smtClean="0">
                <a:solidFill>
                  <a:schemeClr val="tx1"/>
                </a:solidFill>
                <a:cs typeface="B Nazanin" panose="00000400000000000000" pitchFamily="2" charset="-78"/>
              </a:rPr>
              <a:t>تاکید </a:t>
            </a:r>
            <a:r>
              <a:rPr lang="fa-IR" sz="2400" dirty="0">
                <a:solidFill>
                  <a:schemeClr val="tx1"/>
                </a:solidFill>
                <a:cs typeface="B Nazanin" panose="00000400000000000000" pitchFamily="2" charset="-78"/>
              </a:rPr>
              <a:t>بر فرایند مشروعیت بخشیدن و پذیرش چارچوب نظری دارد̨   که در تقابل با دیدگاه مبتنی بر تئوری حقیقی می باشد . </a:t>
            </a:r>
          </a:p>
          <a:p>
            <a:pPr algn="just">
              <a:lnSpc>
                <a:spcPct val="150000"/>
              </a:lnSpc>
              <a:buFont typeface="Arial" charset="0"/>
            </a:pPr>
            <a:r>
              <a:rPr lang="fa-IR" sz="2400" dirty="0">
                <a:solidFill>
                  <a:schemeClr val="tx1"/>
                </a:solidFill>
                <a:cs typeface="B Nazanin" panose="00000400000000000000" pitchFamily="2" charset="-78"/>
              </a:rPr>
              <a:t> برخی چارچوب نظری را نوعی سند خود – توجیه کننده میدانند که وظیفه اش ̨  منحرف کردن حمله های گروه های ذینفع میباشد.  </a:t>
            </a:r>
          </a:p>
          <a:p>
            <a:pPr algn="just">
              <a:lnSpc>
                <a:spcPct val="150000"/>
              </a:lnSpc>
              <a:buFont typeface="Arial" charset="0"/>
            </a:pPr>
            <a:r>
              <a:rPr lang="fa-IR" sz="2400" dirty="0">
                <a:solidFill>
                  <a:schemeClr val="tx1"/>
                </a:solidFill>
                <a:cs typeface="B Nazanin" panose="00000400000000000000" pitchFamily="2" charset="-78"/>
              </a:rPr>
              <a:t>برخی نیز منتقد ساختار چارچوب نظری میباشند و اعتقاد دارند که این چارچوب دارای توان کمک به تدوین کنندگان استاندارد است. </a:t>
            </a:r>
            <a:endParaRPr lang="en-US" sz="2400" dirty="0">
              <a:solidFill>
                <a:schemeClr val="tx1"/>
              </a:solidFill>
              <a:cs typeface="B Nazanin" panose="00000400000000000000" pitchFamily="2" charset="-78"/>
            </a:endParaRPr>
          </a:p>
        </p:txBody>
      </p:sp>
      <p:sp>
        <p:nvSpPr>
          <p:cNvPr id="2" name="Rectangle 1"/>
          <p:cNvSpPr/>
          <p:nvPr/>
        </p:nvSpPr>
        <p:spPr>
          <a:xfrm>
            <a:off x="1619672" y="476672"/>
            <a:ext cx="5899372" cy="769441"/>
          </a:xfrm>
          <a:prstGeom prst="rect">
            <a:avLst/>
          </a:prstGeom>
        </p:spPr>
        <p:txBody>
          <a:bodyPr wrap="none">
            <a:spAutoFit/>
          </a:bodyPr>
          <a:lstStyle/>
          <a:p>
            <a:pPr algn="r" rtl="1">
              <a:lnSpc>
                <a:spcPct val="150000"/>
              </a:lnSpc>
              <a:buFont typeface="Arial" charset="0"/>
              <a:buNone/>
            </a:pPr>
            <a:r>
              <a:rPr lang="fa-IR" sz="3200" b="1" dirty="0">
                <a:solidFill>
                  <a:schemeClr val="accent1">
                    <a:lumMod val="20000"/>
                    <a:lumOff val="80000"/>
                  </a:schemeClr>
                </a:solidFill>
                <a:effectLst>
                  <a:outerShdw blurRad="38100" dist="38100" dir="2700000" algn="tl">
                    <a:srgbClr val="000000">
                      <a:alpha val="43137"/>
                    </a:srgbClr>
                  </a:outerShdw>
                </a:effectLst>
                <a:cs typeface="B Nazanin" panose="00000400000000000000" pitchFamily="2" charset="-78"/>
              </a:rPr>
              <a:t>دیدگاه حقوقی نسبت به چارچوب نظری : </a:t>
            </a:r>
          </a:p>
        </p:txBody>
      </p:sp>
    </p:spTree>
  </p:cSld>
  <p:clrMapOvr>
    <a:masterClrMapping/>
  </p:clrMapOvr>
  <mc:AlternateContent xmlns:mc="http://schemas.openxmlformats.org/markup-compatibility/2006">
    <mc:Choice xmlns:p14="http://schemas.microsoft.com/office/powerpoint/2010/main" Requires="p14">
      <p:transition spd="slow" p14:dur="1600">
        <p14:gallery dir="r"/>
      </p:transition>
    </mc:Choice>
    <mc:Fallback>
      <p:transition spd="slow">
        <p:fade/>
      </p:transition>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type="pic" idx="1"/>
            <p:extLst>
              <p:ext uri="{D42A27DB-BD31-4B8C-83A1-F6EECF244321}">
                <p14:modId xmlns:p14="http://schemas.microsoft.com/office/powerpoint/2010/main" val="3796069842"/>
              </p:ext>
            </p:extLst>
          </p:nvPr>
        </p:nvGraphicFramePr>
        <p:xfrm>
          <a:off x="467544" y="228600"/>
          <a:ext cx="7990656" cy="54326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339" name="Text Placeholder 10"/>
          <p:cNvSpPr>
            <a:spLocks noGrp="1"/>
          </p:cNvSpPr>
          <p:nvPr>
            <p:ph type="body" sz="half" idx="2"/>
          </p:nvPr>
        </p:nvSpPr>
        <p:spPr>
          <a:xfrm>
            <a:off x="1979712" y="5877272"/>
            <a:ext cx="5430333" cy="646331"/>
          </a:xfrm>
        </p:spPr>
        <p:txBody>
          <a:bodyPr wrap="none">
            <a:spAutoFit/>
          </a:bodyPr>
          <a:lstStyle/>
          <a:p>
            <a:pPr fontAlgn="base">
              <a:lnSpc>
                <a:spcPct val="150000"/>
              </a:lnSpc>
              <a:spcBef>
                <a:spcPct val="0"/>
              </a:spcBef>
              <a:spcAft>
                <a:spcPct val="0"/>
              </a:spcAft>
              <a:buFont typeface="Arial" charset="0"/>
            </a:pPr>
            <a:r>
              <a:rPr lang="fa-IR" altLang="en-US" sz="2400" b="1" dirty="0">
                <a:solidFill>
                  <a:schemeClr val="accent1">
                    <a:lumMod val="20000"/>
                    <a:lumOff val="80000"/>
                  </a:schemeClr>
                </a:solidFill>
                <a:effectLst>
                  <a:outerShdw blurRad="38100" dist="38100" dir="2700000" algn="tl">
                    <a:srgbClr val="000000">
                      <a:alpha val="43137"/>
                    </a:srgbClr>
                  </a:outerShdw>
                </a:effectLst>
                <a:latin typeface="Arial" charset="0"/>
                <a:ea typeface="+mn-ea"/>
                <a:cs typeface="B Nazanin" panose="00000400000000000000" pitchFamily="2" charset="-78"/>
              </a:rPr>
              <a:t>خصوصیات کیفی اطلاعات مالی براساس</a:t>
            </a:r>
            <a:r>
              <a:rPr lang="en-US" altLang="en-US" sz="2400" b="1" dirty="0">
                <a:solidFill>
                  <a:schemeClr val="accent1">
                    <a:lumMod val="20000"/>
                    <a:lumOff val="80000"/>
                  </a:schemeClr>
                </a:solidFill>
                <a:effectLst>
                  <a:outerShdw blurRad="38100" dist="38100" dir="2700000" algn="tl">
                    <a:srgbClr val="000000">
                      <a:alpha val="43137"/>
                    </a:srgbClr>
                  </a:outerShdw>
                </a:effectLst>
                <a:latin typeface="Arial" charset="0"/>
                <a:ea typeface="+mn-ea"/>
                <a:cs typeface="B Nazanin" panose="00000400000000000000" pitchFamily="2" charset="-78"/>
              </a:rPr>
              <a:t> SFAC2 </a:t>
            </a:r>
          </a:p>
        </p:txBody>
      </p:sp>
    </p:spTree>
    <p:extLst>
      <p:ext uri="{BB962C8B-B14F-4D97-AF65-F5344CB8AC3E}">
        <p14:creationId xmlns:p14="http://schemas.microsoft.com/office/powerpoint/2010/main" val="2196717205"/>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611560" y="1124744"/>
            <a:ext cx="7992888" cy="5328592"/>
          </a:xfrm>
          <a:prstGeom prst="rect">
            <a:avLst/>
          </a:prstGeom>
          <a:extLst/>
        </p:spPr>
        <p:txBody>
          <a:bodyPr vert="horz" lIns="91440" tIns="45720" rIns="91440" bIns="45720" rtlCol="0" anchor="t">
            <a:normAutofit fontScale="92500" lnSpcReduction="10000"/>
          </a:bodyPr>
          <a:lstStyle/>
          <a:p>
            <a:pPr algn="just" defTabSz="457200" rtl="1">
              <a:lnSpc>
                <a:spcPct val="150000"/>
              </a:lnSpc>
              <a:spcBef>
                <a:spcPts val="1000"/>
              </a:spcBef>
              <a:spcAft>
                <a:spcPts val="0"/>
              </a:spcAft>
              <a:buClr>
                <a:schemeClr val="accent1"/>
              </a:buClr>
              <a:buSzPct val="80000"/>
              <a:buFont typeface="Arial" charset="0"/>
              <a:buNone/>
            </a:pPr>
            <a:r>
              <a:rPr lang="fa-IR" altLang="en-US" sz="2400" cap="all" dirty="0">
                <a:latin typeface="+mj-lt"/>
                <a:ea typeface="+mj-ea"/>
                <a:cs typeface="B Nazanin" panose="00000400000000000000" pitchFamily="2" charset="-78"/>
              </a:rPr>
              <a:t>همانطور که مشاهده می شود تصمیم گیرندگان صدرنشین این نمودار هستند،زیرا در</a:t>
            </a:r>
            <a:r>
              <a:rPr lang="en-US" altLang="en-US" sz="2400" cap="all" dirty="0">
                <a:latin typeface="+mj-lt"/>
                <a:ea typeface="+mj-ea"/>
                <a:cs typeface="B Nazanin" panose="00000400000000000000" pitchFamily="2" charset="-78"/>
              </a:rPr>
              <a:t>SFAC1</a:t>
            </a:r>
            <a:r>
              <a:rPr lang="fa-IR" altLang="en-US" sz="2400" cap="all" dirty="0">
                <a:latin typeface="+mj-lt"/>
                <a:ea typeface="+mj-ea"/>
                <a:cs typeface="B Nazanin" panose="00000400000000000000" pitchFamily="2" charset="-78"/>
              </a:rPr>
              <a:t> بیان گردید هدف حسابداری فراهم آوردن اطلاعات سودمند برای تصمیم گیری استفاده کنندگان می باشد.</a:t>
            </a:r>
            <a:endParaRPr lang="en-US" altLang="en-US" sz="2400" cap="all" dirty="0">
              <a:latin typeface="+mj-lt"/>
              <a:ea typeface="+mj-ea"/>
              <a:cs typeface="B Nazanin" panose="00000400000000000000" pitchFamily="2" charset="-78"/>
            </a:endParaRPr>
          </a:p>
          <a:p>
            <a:pPr algn="just" defTabSz="457200" rtl="1">
              <a:lnSpc>
                <a:spcPct val="150000"/>
              </a:lnSpc>
              <a:spcBef>
                <a:spcPts val="1000"/>
              </a:spcBef>
              <a:spcAft>
                <a:spcPts val="0"/>
              </a:spcAft>
              <a:buClr>
                <a:schemeClr val="accent1"/>
              </a:buClr>
              <a:buSzPct val="80000"/>
              <a:buFont typeface="Arial" charset="0"/>
              <a:buNone/>
            </a:pPr>
            <a:r>
              <a:rPr lang="fa-IR" altLang="en-US" sz="2400" cap="all" dirty="0">
                <a:latin typeface="+mj-lt"/>
                <a:ea typeface="+mj-ea"/>
                <a:cs typeface="B Nazanin" panose="00000400000000000000" pitchFamily="2" charset="-78"/>
              </a:rPr>
              <a:t>هیات</a:t>
            </a:r>
            <a:r>
              <a:rPr lang="fa-IR" altLang="en-US" sz="2400" cap="all" dirty="0" smtClean="0">
                <a:latin typeface="+mj-lt"/>
                <a:ea typeface="+mj-ea"/>
                <a:cs typeface="B Nazanin" panose="00000400000000000000" pitchFamily="2" charset="-78"/>
              </a:rPr>
              <a:t>، بین </a:t>
            </a:r>
            <a:r>
              <a:rPr lang="fa-IR" altLang="en-US" sz="2400" cap="all" dirty="0">
                <a:latin typeface="+mj-lt"/>
                <a:ea typeface="+mj-ea"/>
                <a:cs typeface="B Nazanin" panose="00000400000000000000" pitchFamily="2" charset="-78"/>
              </a:rPr>
              <a:t>خصوصیت کیفی </a:t>
            </a:r>
            <a:r>
              <a:rPr lang="fa-IR" altLang="en-US" sz="2400" cap="all" dirty="0">
                <a:solidFill>
                  <a:schemeClr val="accent1">
                    <a:lumMod val="20000"/>
                    <a:lumOff val="80000"/>
                  </a:schemeClr>
                </a:solidFill>
                <a:effectLst>
                  <a:outerShdw blurRad="38100" dist="38100" dir="2700000" algn="tl">
                    <a:srgbClr val="000000">
                      <a:alpha val="43137"/>
                    </a:srgbClr>
                  </a:outerShdw>
                </a:effectLst>
                <a:latin typeface="+mj-lt"/>
                <a:ea typeface="+mj-ea"/>
                <a:cs typeface="B Nazanin" panose="00000400000000000000" pitchFamily="2" charset="-78"/>
              </a:rPr>
              <a:t>"خاص تصمیم گیری"و "خاص استفاده کنندگان</a:t>
            </a:r>
            <a:r>
              <a:rPr lang="fa-IR" altLang="en-US" sz="2400" cap="all" dirty="0" smtClean="0">
                <a:solidFill>
                  <a:schemeClr val="accent1">
                    <a:lumMod val="20000"/>
                    <a:lumOff val="80000"/>
                  </a:schemeClr>
                </a:solidFill>
                <a:effectLst>
                  <a:outerShdw blurRad="38100" dist="38100" dir="2700000" algn="tl">
                    <a:srgbClr val="000000">
                      <a:alpha val="43137"/>
                    </a:srgbClr>
                  </a:outerShdw>
                </a:effectLst>
                <a:latin typeface="+mj-lt"/>
                <a:ea typeface="+mj-ea"/>
                <a:cs typeface="B Nazanin" panose="00000400000000000000" pitchFamily="2" charset="-78"/>
              </a:rPr>
              <a:t>" </a:t>
            </a:r>
            <a:r>
              <a:rPr lang="fa-IR" altLang="en-US" sz="2400" cap="all" dirty="0" smtClean="0">
                <a:latin typeface="+mj-lt"/>
                <a:ea typeface="+mj-ea"/>
                <a:cs typeface="B Nazanin" panose="00000400000000000000" pitchFamily="2" charset="-78"/>
              </a:rPr>
              <a:t>تفاوت</a:t>
            </a:r>
            <a:r>
              <a:rPr lang="fa-IR" altLang="en-US" sz="2400" cap="all" dirty="0" smtClean="0">
                <a:solidFill>
                  <a:schemeClr val="accent1">
                    <a:lumMod val="20000"/>
                    <a:lumOff val="80000"/>
                  </a:schemeClr>
                </a:solidFill>
                <a:effectLst>
                  <a:outerShdw blurRad="38100" dist="38100" dir="2700000" algn="tl">
                    <a:srgbClr val="000000">
                      <a:alpha val="43137"/>
                    </a:srgbClr>
                  </a:outerShdw>
                </a:effectLst>
                <a:latin typeface="+mj-lt"/>
                <a:ea typeface="+mj-ea"/>
                <a:cs typeface="B Nazanin" panose="00000400000000000000" pitchFamily="2" charset="-78"/>
              </a:rPr>
              <a:t> </a:t>
            </a:r>
            <a:r>
              <a:rPr lang="fa-IR" altLang="en-US" sz="2400" cap="all" dirty="0">
                <a:latin typeface="+mj-lt"/>
                <a:ea typeface="+mj-ea"/>
                <a:cs typeface="B Nazanin" panose="00000400000000000000" pitchFamily="2" charset="-78"/>
              </a:rPr>
              <a:t>قائل گردید</a:t>
            </a:r>
            <a:r>
              <a:rPr lang="fa-IR" altLang="en-US" sz="2400" cap="all" dirty="0" smtClean="0">
                <a:latin typeface="+mj-lt"/>
                <a:ea typeface="+mj-ea"/>
                <a:cs typeface="B Nazanin" panose="00000400000000000000" pitchFamily="2" charset="-78"/>
              </a:rPr>
              <a:t>.</a:t>
            </a:r>
          </a:p>
          <a:p>
            <a:pPr algn="just" defTabSz="457200" rtl="1">
              <a:lnSpc>
                <a:spcPct val="150000"/>
              </a:lnSpc>
              <a:spcBef>
                <a:spcPts val="1000"/>
              </a:spcBef>
              <a:spcAft>
                <a:spcPts val="0"/>
              </a:spcAft>
              <a:buClr>
                <a:schemeClr val="accent1"/>
              </a:buClr>
              <a:buSzPct val="80000"/>
              <a:buFont typeface="Arial" charset="0"/>
              <a:buNone/>
            </a:pPr>
            <a:r>
              <a:rPr lang="fa-IR" altLang="en-US" sz="2400" cap="all" dirty="0" smtClean="0">
                <a:latin typeface="+mj-lt"/>
                <a:ea typeface="+mj-ea"/>
                <a:cs typeface="B Nazanin" panose="00000400000000000000" pitchFamily="2" charset="-78"/>
              </a:rPr>
              <a:t>خصوصیت </a:t>
            </a:r>
            <a:r>
              <a:rPr lang="fa-IR" altLang="en-US" sz="2400" cap="all" dirty="0">
                <a:latin typeface="+mj-lt"/>
                <a:ea typeface="+mj-ea"/>
                <a:cs typeface="B Nazanin" panose="00000400000000000000" pitchFamily="2" charset="-78"/>
              </a:rPr>
              <a:t>خاص استفاده کنندگان بر کیفیت </a:t>
            </a:r>
            <a:r>
              <a:rPr lang="fa-IR" altLang="en-US" sz="2400" cap="all" dirty="0" smtClean="0">
                <a:latin typeface="+mj-lt"/>
                <a:ea typeface="+mj-ea"/>
                <a:cs typeface="B Nazanin" panose="00000400000000000000" pitchFamily="2" charset="-78"/>
              </a:rPr>
              <a:t>هایی </a:t>
            </a:r>
            <a:r>
              <a:rPr lang="fa-IR" altLang="en-US" sz="2400" cap="all" dirty="0">
                <a:latin typeface="+mj-lt"/>
                <a:ea typeface="+mj-ea"/>
                <a:cs typeface="B Nazanin" panose="00000400000000000000" pitchFamily="2" charset="-78"/>
              </a:rPr>
              <a:t>از اطلاعات معطوف است که به توان درک اطلاعات توسط استفاده کنندگان متمرکز است.بنابراین ماهیت استفاده کنندگان یک شاخص تعیین کننده در تصمیم گیری درباره منتشرنمودن اطلاعات می باشد.</a:t>
            </a:r>
            <a:endParaRPr lang="en-US" altLang="en-US" sz="2400" cap="all" dirty="0">
              <a:latin typeface="+mj-lt"/>
              <a:ea typeface="+mj-ea"/>
              <a:cs typeface="B Nazanin" panose="00000400000000000000" pitchFamily="2" charset="-78"/>
            </a:endParaRPr>
          </a:p>
          <a:p>
            <a:pPr algn="just" defTabSz="457200" rtl="1">
              <a:lnSpc>
                <a:spcPct val="150000"/>
              </a:lnSpc>
              <a:spcBef>
                <a:spcPts val="1000"/>
              </a:spcBef>
              <a:spcAft>
                <a:spcPts val="0"/>
              </a:spcAft>
              <a:buClr>
                <a:schemeClr val="accent1"/>
              </a:buClr>
              <a:buSzPct val="80000"/>
              <a:buFont typeface="Arial" charset="0"/>
              <a:buNone/>
            </a:pPr>
            <a:r>
              <a:rPr lang="fa-IR" altLang="en-US" sz="2400" cap="all" dirty="0">
                <a:latin typeface="+mj-lt"/>
                <a:ea typeface="+mj-ea"/>
                <a:cs typeface="B Nazanin" panose="00000400000000000000" pitchFamily="2" charset="-78"/>
              </a:rPr>
              <a:t>خصوصیت کیفی قابل فهم بودن است که درباره هر دو استفاده کنندگان و تهیه کنندگان اطلاعات حسابداری تحت تاثیر قرار می گیرد.</a:t>
            </a:r>
            <a:endParaRPr lang="en-US" altLang="en-US" sz="2400" cap="all" dirty="0">
              <a:latin typeface="+mj-lt"/>
              <a:ea typeface="+mj-ea"/>
              <a:cs typeface="B Nazanin" panose="00000400000000000000" pitchFamily="2" charset="-78"/>
            </a:endParaRPr>
          </a:p>
        </p:txBody>
      </p:sp>
    </p:spTree>
    <p:extLst>
      <p:ext uri="{BB962C8B-B14F-4D97-AF65-F5344CB8AC3E}">
        <p14:creationId xmlns:p14="http://schemas.microsoft.com/office/powerpoint/2010/main" val="3231789473"/>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95536" y="1484784"/>
            <a:ext cx="8209086" cy="4536504"/>
          </a:xfrm>
        </p:spPr>
        <p:txBody>
          <a:bodyPr vert="horz" lIns="91440" tIns="45720" rIns="91440" bIns="45720" rtlCol="0" anchor="t">
            <a:noAutofit/>
          </a:bodyPr>
          <a:lstStyle/>
          <a:p>
            <a:pPr algn="just">
              <a:lnSpc>
                <a:spcPct val="150000"/>
              </a:lnSpc>
              <a:buFont typeface="Arial" charset="0"/>
            </a:pPr>
            <a:r>
              <a:rPr lang="fa-IR" sz="2400" dirty="0">
                <a:solidFill>
                  <a:schemeClr val="tx1"/>
                </a:solidFill>
                <a:cs typeface="B Nazanin" panose="00000400000000000000" pitchFamily="2" charset="-78"/>
              </a:rPr>
              <a:t>جملاتی که بدون نیاز به اثبات دارند و ترسیم گر محیط های اقتصادی و سیاسی و اجتماعی و قانونی میباشند که حسابداری در آن فعالیت میکنند. </a:t>
            </a:r>
            <a:r>
              <a:rPr lang="fa-IR" sz="2400" dirty="0">
                <a:solidFill>
                  <a:schemeClr val="tx1"/>
                </a:solidFill>
                <a:cs typeface="B Nazanin" panose="00000400000000000000" pitchFamily="2" charset="-78"/>
              </a:rPr>
              <a:t>وشامل موارد زیر است</a:t>
            </a:r>
            <a:r>
              <a:rPr lang="fa-IR" sz="2400" dirty="0" smtClean="0">
                <a:solidFill>
                  <a:schemeClr val="tx1"/>
                </a:solidFill>
                <a:cs typeface="B Nazanin" panose="00000400000000000000" pitchFamily="2" charset="-78"/>
              </a:rPr>
              <a:t>:</a:t>
            </a:r>
            <a:endParaRPr lang="fa-IR" sz="2400" dirty="0">
              <a:solidFill>
                <a:schemeClr val="tx1"/>
              </a:solidFill>
              <a:cs typeface="B Nazanin" panose="00000400000000000000" pitchFamily="2" charset="-78"/>
            </a:endParaRPr>
          </a:p>
          <a:p>
            <a:pPr algn="just">
              <a:lnSpc>
                <a:spcPct val="150000"/>
              </a:lnSpc>
              <a:buFont typeface="Arial" charset="0"/>
            </a:pPr>
            <a:endParaRPr lang="en-US" sz="2400" dirty="0">
              <a:solidFill>
                <a:schemeClr val="tx1"/>
              </a:solidFill>
              <a:cs typeface="B Nazanin" panose="00000400000000000000" pitchFamily="2" charset="-78"/>
            </a:endParaRPr>
          </a:p>
        </p:txBody>
      </p:sp>
      <p:sp>
        <p:nvSpPr>
          <p:cNvPr id="2" name="Rectangle 1"/>
          <p:cNvSpPr/>
          <p:nvPr/>
        </p:nvSpPr>
        <p:spPr>
          <a:xfrm>
            <a:off x="3533586" y="260648"/>
            <a:ext cx="4001416" cy="769441"/>
          </a:xfrm>
          <a:prstGeom prst="rect">
            <a:avLst/>
          </a:prstGeom>
        </p:spPr>
        <p:txBody>
          <a:bodyPr wrap="none">
            <a:spAutoFit/>
          </a:bodyPr>
          <a:lstStyle/>
          <a:p>
            <a:pPr algn="r" rtl="1">
              <a:lnSpc>
                <a:spcPct val="150000"/>
              </a:lnSpc>
              <a:buFont typeface="Arial" charset="0"/>
              <a:buNone/>
            </a:pPr>
            <a:r>
              <a:rPr lang="fa-IR" sz="3200" b="1" dirty="0">
                <a:solidFill>
                  <a:schemeClr val="accent1">
                    <a:lumMod val="20000"/>
                    <a:lumOff val="80000"/>
                  </a:schemeClr>
                </a:solidFill>
                <a:effectLst>
                  <a:outerShdw blurRad="38100" dist="38100" dir="2700000" algn="tl">
                    <a:srgbClr val="000000">
                      <a:alpha val="43137"/>
                    </a:srgbClr>
                  </a:outerShdw>
                </a:effectLst>
                <a:cs typeface="B Nazanin" panose="00000400000000000000" pitchFamily="2" charset="-78"/>
              </a:rPr>
              <a:t>فرضیات بدیهی حسابداری :</a:t>
            </a:r>
          </a:p>
        </p:txBody>
      </p:sp>
      <p:graphicFrame>
        <p:nvGraphicFramePr>
          <p:cNvPr id="5" name="Content Placeholder 3"/>
          <p:cNvGraphicFramePr>
            <a:graphicFrameLocks/>
          </p:cNvGraphicFramePr>
          <p:nvPr>
            <p:extLst>
              <p:ext uri="{D42A27DB-BD31-4B8C-83A1-F6EECF244321}">
                <p14:modId xmlns:p14="http://schemas.microsoft.com/office/powerpoint/2010/main" val="2345329358"/>
              </p:ext>
            </p:extLst>
          </p:nvPr>
        </p:nvGraphicFramePr>
        <p:xfrm>
          <a:off x="1619672" y="2852936"/>
          <a:ext cx="5473104" cy="33234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1898073" y="3183899"/>
            <a:ext cx="341098" cy="369332"/>
          </a:xfrm>
          <a:prstGeom prst="rect">
            <a:avLst/>
          </a:prstGeom>
          <a:noFill/>
        </p:spPr>
        <p:txBody>
          <a:bodyPr wrap="square" rtlCol="1">
            <a:spAutoFit/>
          </a:bodyPr>
          <a:lstStyle/>
          <a:p>
            <a:r>
              <a:rPr lang="fa-IR" b="1" dirty="0" smtClean="0">
                <a:cs typeface="B Nazanin" panose="00000400000000000000" pitchFamily="2" charset="-78"/>
              </a:rPr>
              <a:t>1</a:t>
            </a:r>
            <a:endParaRPr lang="fa-IR" b="1" dirty="0">
              <a:cs typeface="B Nazanin" panose="00000400000000000000" pitchFamily="2" charset="-78"/>
            </a:endParaRPr>
          </a:p>
        </p:txBody>
      </p:sp>
      <p:sp>
        <p:nvSpPr>
          <p:cNvPr id="7" name="TextBox 6"/>
          <p:cNvSpPr txBox="1"/>
          <p:nvPr/>
        </p:nvSpPr>
        <p:spPr>
          <a:xfrm>
            <a:off x="2123728" y="4005064"/>
            <a:ext cx="360040" cy="369332"/>
          </a:xfrm>
          <a:prstGeom prst="rect">
            <a:avLst/>
          </a:prstGeom>
          <a:noFill/>
        </p:spPr>
        <p:txBody>
          <a:bodyPr wrap="square" rtlCol="1">
            <a:spAutoFit/>
          </a:bodyPr>
          <a:lstStyle/>
          <a:p>
            <a:r>
              <a:rPr lang="fa-IR" b="1" dirty="0">
                <a:cs typeface="B Nazanin" panose="00000400000000000000" pitchFamily="2" charset="-78"/>
              </a:rPr>
              <a:t>2</a:t>
            </a:r>
          </a:p>
        </p:txBody>
      </p:sp>
      <p:sp>
        <p:nvSpPr>
          <p:cNvPr id="8" name="TextBox 7"/>
          <p:cNvSpPr txBox="1"/>
          <p:nvPr/>
        </p:nvSpPr>
        <p:spPr>
          <a:xfrm>
            <a:off x="2123728" y="4649858"/>
            <a:ext cx="360040" cy="369332"/>
          </a:xfrm>
          <a:prstGeom prst="rect">
            <a:avLst/>
          </a:prstGeom>
          <a:noFill/>
        </p:spPr>
        <p:txBody>
          <a:bodyPr wrap="square" rtlCol="1">
            <a:spAutoFit/>
          </a:bodyPr>
          <a:lstStyle/>
          <a:p>
            <a:r>
              <a:rPr lang="fa-IR" b="1" dirty="0" smtClean="0">
                <a:cs typeface="B Nazanin" panose="00000400000000000000" pitchFamily="2" charset="-78"/>
              </a:rPr>
              <a:t>3</a:t>
            </a:r>
            <a:endParaRPr lang="fa-IR" b="1" dirty="0">
              <a:cs typeface="B Nazanin" panose="00000400000000000000" pitchFamily="2" charset="-78"/>
            </a:endParaRPr>
          </a:p>
        </p:txBody>
      </p:sp>
      <p:sp>
        <p:nvSpPr>
          <p:cNvPr id="9" name="TextBox 8"/>
          <p:cNvSpPr txBox="1"/>
          <p:nvPr/>
        </p:nvSpPr>
        <p:spPr>
          <a:xfrm>
            <a:off x="1879131" y="5496333"/>
            <a:ext cx="360040" cy="369332"/>
          </a:xfrm>
          <a:prstGeom prst="rect">
            <a:avLst/>
          </a:prstGeom>
          <a:noFill/>
        </p:spPr>
        <p:txBody>
          <a:bodyPr wrap="square" rtlCol="1">
            <a:spAutoFit/>
          </a:bodyPr>
          <a:lstStyle/>
          <a:p>
            <a:r>
              <a:rPr lang="fa-IR" b="1" dirty="0">
                <a:cs typeface="B Nazanin" panose="00000400000000000000" pitchFamily="2" charset="-78"/>
              </a:rPr>
              <a:t>4</a:t>
            </a:r>
          </a:p>
        </p:txBody>
      </p:sp>
    </p:spTree>
  </p:cSld>
  <p:clrMapOvr>
    <a:masterClrMapping/>
  </p:clrMapOvr>
  <p:transition spd="slow">
    <p:randomBar dir="vert"/>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2915816" y="3408218"/>
            <a:ext cx="5975699" cy="1107996"/>
          </a:xfrm>
          <a:prstGeom prst="rect">
            <a:avLst/>
          </a:prstGeom>
          <a:noFill/>
          <a:effectLst>
            <a:reflection blurRad="6350" stA="50000" endA="295" endPos="92000" dist="101600" dir="5400000" sy="-100000" algn="bl" rotWithShape="0"/>
          </a:effectLst>
        </p:spPr>
        <p:txBody>
          <a:bodyPr wrap="square">
            <a:spAutoFit/>
          </a:bodyPr>
          <a:lstStyle/>
          <a:p>
            <a:pPr algn="r" rtl="1" eaLnBrk="1" hangingPunct="1">
              <a:defRPr/>
            </a:pPr>
            <a:r>
              <a:rPr lang="fa-IR" sz="6600" b="1" dirty="0">
                <a:solidFill>
                  <a:schemeClr val="tx2"/>
                </a:solidFill>
                <a:cs typeface="2  Baran Outline" panose="00000400000000000000" pitchFamily="2" charset="-78"/>
              </a:rPr>
              <a:t>با تشکر از همراهی شما           </a:t>
            </a:r>
            <a:endParaRPr lang="en-US" sz="6600" b="1" dirty="0">
              <a:solidFill>
                <a:schemeClr val="tx2"/>
              </a:solidFill>
              <a:cs typeface="2  Baran Outline" panose="00000400000000000000" pitchFamily="2" charset="-78"/>
            </a:endParaRPr>
          </a:p>
        </p:txBody>
      </p:sp>
    </p:spTree>
    <p:extLst>
      <p:ext uri="{BB962C8B-B14F-4D97-AF65-F5344CB8AC3E}">
        <p14:creationId xmlns:p14="http://schemas.microsoft.com/office/powerpoint/2010/main" val="416275457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tint val="100000"/>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5A2F9111-B2DB-470C-BA56-608F9B6588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TotalTime>2073</TotalTime>
  <Words>7187</Words>
  <Application>Microsoft Office PowerPoint</Application>
  <PresentationFormat>On-screen Show (4:3)</PresentationFormat>
  <Paragraphs>454</Paragraphs>
  <Slides>90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90</vt:i4>
      </vt:variant>
    </vt:vector>
  </HeadingPairs>
  <TitlesOfParts>
    <vt:vector size="99" baseType="lpstr">
      <vt:lpstr>2  Baran Outline</vt:lpstr>
      <vt:lpstr>Arial</vt:lpstr>
      <vt:lpstr>B Nazanin</vt:lpstr>
      <vt:lpstr>Calibri</vt:lpstr>
      <vt:lpstr>Century Gothic</vt:lpstr>
      <vt:lpstr>Times New Roman</vt:lpstr>
      <vt:lpstr>Wingdings</vt:lpstr>
      <vt:lpstr>Wingdings 3</vt:lpstr>
      <vt:lpstr>Ion</vt:lpstr>
      <vt:lpstr>PowerPoint Presentation</vt:lpstr>
      <vt:lpstr>PowerPoint Presentation</vt:lpstr>
      <vt:lpstr>PowerPoint Presentation</vt:lpstr>
      <vt:lpstr>رویکردهای تئوریک در تدوین رویه های حسابداری:   </vt:lpstr>
      <vt:lpstr>PowerPoint Presentation</vt:lpstr>
      <vt:lpstr>اهداف صورت های مالی: </vt:lpstr>
      <vt:lpstr>PowerPoint Presentation</vt:lpstr>
      <vt:lpstr>PowerPoint Presentation</vt:lpstr>
      <vt:lpstr>PowerPoint Presentation</vt:lpstr>
      <vt:lpstr>1. فرض شخصیت حسابداری: </vt:lpstr>
      <vt:lpstr>PowerPoint Presentation</vt:lpstr>
      <vt:lpstr>PowerPoint Presentation</vt:lpstr>
      <vt:lpstr>3.فرض دوره زمانی:</vt:lpstr>
      <vt:lpstr>PowerPoint Presentation</vt:lpstr>
      <vt:lpstr>اصول حسابداری: </vt:lpstr>
      <vt:lpstr>PowerPoint Presentation</vt:lpstr>
      <vt:lpstr>PowerPoint Presentation</vt:lpstr>
      <vt:lpstr>PowerPoint Presentation</vt:lpstr>
      <vt:lpstr>2. اصل تطابق :</vt:lpstr>
      <vt:lpstr>PowerPoint Presentation</vt:lpstr>
      <vt:lpstr>PowerPoint Presentation</vt:lpstr>
      <vt:lpstr>3. اصل عینیت:</vt:lpstr>
      <vt:lpstr>PowerPoint Presentation</vt:lpstr>
      <vt:lpstr>اصول خروجی :  </vt:lpstr>
      <vt:lpstr>PowerPoint Presentation</vt:lpstr>
      <vt:lpstr>PowerPoint Presentation</vt:lpstr>
      <vt:lpstr>PowerPoint Presentation</vt:lpstr>
      <vt:lpstr>3. ثبات رویه :</vt:lpstr>
      <vt:lpstr>PowerPoint Presentation</vt:lpstr>
      <vt:lpstr>حرکت به سمت رویکرد اهداف – استانداردها :  </vt:lpstr>
      <vt:lpstr>PowerPoint Presentation</vt:lpstr>
      <vt:lpstr>PowerPoint Presentation</vt:lpstr>
      <vt:lpstr>PowerPoint Presentation</vt:lpstr>
      <vt:lpstr>PowerPoint Presentation</vt:lpstr>
      <vt:lpstr> اهداف مورد نظر ASOBAT در گزارشگری مالی :   </vt:lpstr>
      <vt:lpstr>PowerPoint Presentation</vt:lpstr>
      <vt:lpstr>بیانیه شماره 4 از هیات اصول حسابداری (APB4) :  </vt:lpstr>
      <vt:lpstr>PowerPoint Presentation</vt:lpstr>
      <vt:lpstr>گزارش کمیته تروبلاد:  </vt:lpstr>
      <vt:lpstr> </vt:lpstr>
      <vt:lpstr>بیانیه ای در مورد تئوری حسابداری  و پذیرش تئوری (SATTA)</vt:lpstr>
      <vt:lpstr>PowerPoint Presentation</vt:lpstr>
      <vt:lpstr>اهداف استفاده کنندگان :  </vt:lpstr>
      <vt:lpstr>PowerPoint Presentation</vt:lpstr>
      <vt:lpstr>حسابدهی :   </vt:lpstr>
      <vt:lpstr>PowerPoint Presentation</vt:lpstr>
      <vt:lpstr>PowerPoint Presentation</vt:lpstr>
      <vt:lpstr>چارچوب نظری گزارشگری مالی :  </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مساله بنیادین تئوری حسابداری :  </vt:lpstr>
      <vt:lpstr>PowerPoint Presentation</vt:lpstr>
      <vt:lpstr>بیانیه مفاهیم شماره 2:  خصوصیات کیفی اطلاعات حسابداری  </vt:lpstr>
      <vt:lpstr>PowerPoint Presentation</vt:lpstr>
      <vt:lpstr>PowerPoint Presentation</vt:lpstr>
      <vt:lpstr>PowerPoint Presentation</vt:lpstr>
      <vt:lpstr>بهای غیر مستقیم خود شامل دو مورد میباشد:  </vt:lpstr>
      <vt:lpstr>PowerPoint Presentation</vt:lpstr>
      <vt:lpstr>مربوط بودن :  </vt:lpstr>
      <vt:lpstr>PowerPoint Presentation</vt:lpstr>
      <vt:lpstr>ارزش بازخورد :</vt:lpstr>
      <vt:lpstr>PowerPoint Presentation</vt:lpstr>
      <vt:lpstr>بر اساس استاندارد 87 هیات  استانداردهای حسابداری مالی :</vt:lpstr>
      <vt:lpstr>PowerPoint Presentation</vt:lpstr>
      <vt:lpstr>قابلیت اتکا : </vt:lpstr>
      <vt:lpstr>PowerPoint Presentation</vt:lpstr>
      <vt:lpstr>صداقت در ارائه :</vt:lpstr>
      <vt:lpstr>بی طرفی  :</vt:lpstr>
      <vt:lpstr>PowerPoint Presentation</vt:lpstr>
      <vt:lpstr>قابلیت مقایسه و یکنواختی :  </vt:lpstr>
      <vt:lpstr>PowerPoint Presentation</vt:lpstr>
      <vt:lpstr>بیانیه مفاهیم شماره 7: استفاده از  اطلاعات جریان های نقدی و ارزش فعلی</vt:lpstr>
      <vt:lpstr>PowerPoint Presentation</vt:lpstr>
      <vt:lpstr>بیانیه مفاهیم شماره 8: چارچوب نظری برای  گزارشگری مالی ; جایگزین بیانیه شماره 1و2 </vt:lpstr>
      <vt:lpstr>PowerPoint Presentation</vt:lpstr>
      <vt:lpstr>PowerPoint Presentation</vt:lpstr>
      <vt:lpstr>PowerPoint Presentation</vt:lpstr>
      <vt:lpstr>در بررسی محتوای چارچوب نظری  باید به دو نکته مهم توجه داشت : </vt:lpstr>
      <vt:lpstr>PowerPoint Presentation</vt:lpstr>
      <vt:lpstr>PowerPoint Presentation</vt:lpstr>
      <vt:lpstr>PowerPoint Presentation</vt:lpstr>
      <vt:lpstr>PowerPoint Presentation</vt:lpstr>
      <vt:lpstr>PowerPoint Presentation</vt:lpstr>
    </vt:vector>
  </TitlesOfParts>
  <Company>MRT www.Win2Farsi.com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چارچوب نظری گزارشگری مالی</dc:title>
  <dc:creator>www.pajuheshelmi.ir</dc:creator>
  <cp:keywords>www.pajuheshelmi.ir</cp:keywords>
  <cp:lastModifiedBy>Hamid Hoseinpoor</cp:lastModifiedBy>
  <cp:revision>460</cp:revision>
  <dcterms:created xsi:type="dcterms:W3CDTF">2015-03-30T15:41:01Z</dcterms:created>
  <dcterms:modified xsi:type="dcterms:W3CDTF">2019-10-26T16:10:32Z</dcterms:modified>
  <cp:contentStatus>www.pajuheshelmi.ir;</cp:contentStatus>
</cp:coreProperties>
</file>